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2" r:id="rId2"/>
    <p:sldId id="265" r:id="rId3"/>
    <p:sldId id="263" r:id="rId4"/>
    <p:sldId id="259" r:id="rId5"/>
    <p:sldId id="264" r:id="rId6"/>
    <p:sldId id="260" r:id="rId7"/>
    <p:sldId id="261" r:id="rId8"/>
    <p:sldId id="257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3663" autoAdjust="0"/>
  </p:normalViewPr>
  <p:slideViewPr>
    <p:cSldViewPr snapToGrid="0">
      <p:cViewPr varScale="1">
        <p:scale>
          <a:sx n="54" d="100"/>
          <a:sy n="54" d="100"/>
        </p:scale>
        <p:origin x="96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E2BCA4-1AB8-4504-AE71-019ABE8B8D53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C773BF-E5C9-44BF-B19B-39EF1F903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000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https://towardsdatascience.com/understand-transposed-convolutions-and-build-your-own-transposed-convolution-layer-from-scratch-4f5d97b2967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C773BF-E5C9-44BF-B19B-39EF1F9037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24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https://d2l.ai/chapter_computer-vision/transposed-conv.html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C773BF-E5C9-44BF-B19B-39EF1F9037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16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16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58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50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924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925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939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641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15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5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44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639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E3185-5D7B-4653-B2AD-B25B114B2E84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D3C09-E5C8-41E8-805C-CE6142B58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92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755" y="1056075"/>
            <a:ext cx="9227047" cy="4844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01755" y="6034841"/>
            <a:ext cx="90451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 smtClean="0">
                <a:solidFill>
                  <a:srgbClr val="002060"/>
                </a:solidFill>
              </a:rPr>
              <a:t>Pytorch</a:t>
            </a:r>
            <a:r>
              <a:rPr lang="en-US" sz="3200" dirty="0" smtClean="0">
                <a:solidFill>
                  <a:srgbClr val="002060"/>
                </a:solidFill>
              </a:rPr>
              <a:t> Data </a:t>
            </a:r>
            <a:r>
              <a:rPr lang="en-US" sz="3200" dirty="0">
                <a:solidFill>
                  <a:srgbClr val="002060"/>
                </a:solidFill>
              </a:rPr>
              <a:t>Augmentation </a:t>
            </a:r>
            <a:r>
              <a:rPr lang="en-US" sz="3200" dirty="0" smtClean="0">
                <a:solidFill>
                  <a:srgbClr val="002060"/>
                </a:solidFill>
              </a:rPr>
              <a:t>Techniques : Cats </a:t>
            </a:r>
            <a:r>
              <a:rPr lang="en-US" sz="3200" dirty="0">
                <a:solidFill>
                  <a:srgbClr val="002060"/>
                </a:solidFill>
              </a:rPr>
              <a:t>&amp; </a:t>
            </a:r>
            <a:r>
              <a:rPr lang="en-US" sz="3200" dirty="0" smtClean="0">
                <a:solidFill>
                  <a:srgbClr val="002060"/>
                </a:solidFill>
              </a:rPr>
              <a:t>Dogs</a:t>
            </a:r>
            <a:endParaRPr lang="en-US" sz="3200" dirty="0">
              <a:solidFill>
                <a:srgbClr val="002060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89638" y="359621"/>
            <a:ext cx="4804363" cy="1929688"/>
            <a:chOff x="89638" y="359621"/>
            <a:chExt cx="4804363" cy="192968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5105" y="1881965"/>
              <a:ext cx="3104181" cy="263526"/>
            </a:xfrm>
            <a:prstGeom prst="rect">
              <a:avLst/>
            </a:prstGeom>
          </p:spPr>
        </p:pic>
        <p:sp>
          <p:nvSpPr>
            <p:cNvPr id="8" name="Title 4">
              <a:extLst>
                <a:ext uri="{FF2B5EF4-FFF2-40B4-BE49-F238E27FC236}">
                  <a16:creationId xmlns:a16="http://schemas.microsoft.com/office/drawing/2014/main" id="{27228BAE-048B-681E-DD8D-BD96B22560E0}"/>
                </a:ext>
              </a:extLst>
            </p:cNvPr>
            <p:cNvSpPr txBox="1">
              <a:spLocks/>
            </p:cNvSpPr>
            <p:nvPr/>
          </p:nvSpPr>
          <p:spPr>
            <a:xfrm>
              <a:off x="89638" y="1389204"/>
              <a:ext cx="4804363" cy="900105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75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US" sz="4000" dirty="0" smtClean="0">
                  <a:solidFill>
                    <a:schemeClr val="accent1">
                      <a:lumMod val="75000"/>
                    </a:schemeClr>
                  </a:solidFill>
                </a:rPr>
                <a:t>Computer </a:t>
              </a:r>
              <a:r>
                <a:rPr lang="en-US" sz="4000" dirty="0" smtClean="0">
                  <a:solidFill>
                    <a:srgbClr val="00B0F0"/>
                  </a:solidFill>
                </a:rPr>
                <a:t>Vision</a:t>
              </a:r>
              <a:endParaRPr lang="en-US" sz="4000" dirty="0">
                <a:solidFill>
                  <a:srgbClr val="00B0F0"/>
                </a:solidFill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AABCB87-2ECC-4C03-B5BB-6EE11C8A4485}"/>
                </a:ext>
              </a:extLst>
            </p:cNvPr>
            <p:cNvGrpSpPr/>
            <p:nvPr/>
          </p:nvGrpSpPr>
          <p:grpSpPr>
            <a:xfrm>
              <a:off x="89638" y="359621"/>
              <a:ext cx="3064025" cy="1516520"/>
              <a:chOff x="4853562" y="1589418"/>
              <a:chExt cx="2609520" cy="1291565"/>
            </a:xfrm>
          </p:grpSpPr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03546B24-FABC-4B2A-A80F-B03654D56A7D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H="1">
                <a:off x="4853562" y="1589418"/>
                <a:ext cx="2232248" cy="1202698"/>
              </a:xfrm>
              <a:custGeom>
                <a:avLst/>
                <a:gdLst/>
                <a:ahLst/>
                <a:cxnLst/>
                <a:rect l="l" t="t" r="r" b="b"/>
                <a:pathLst>
                  <a:path w="1872168" h="1008693">
                    <a:moveTo>
                      <a:pt x="699542" y="162"/>
                    </a:moveTo>
                    <a:cubicBezTo>
                      <a:pt x="683169" y="534"/>
                      <a:pt x="666273" y="1556"/>
                      <a:pt x="648845" y="3291"/>
                    </a:cubicBezTo>
                    <a:cubicBezTo>
                      <a:pt x="357120" y="49686"/>
                      <a:pt x="273885" y="284789"/>
                      <a:pt x="274981" y="413694"/>
                    </a:cubicBezTo>
                    <a:cubicBezTo>
                      <a:pt x="4451" y="471904"/>
                      <a:pt x="-11347" y="662854"/>
                      <a:pt x="4101" y="753457"/>
                    </a:cubicBezTo>
                    <a:cubicBezTo>
                      <a:pt x="42383" y="946818"/>
                      <a:pt x="296257" y="1004273"/>
                      <a:pt x="384912" y="1005378"/>
                    </a:cubicBezTo>
                    <a:lnTo>
                      <a:pt x="1507196" y="1008693"/>
                    </a:lnTo>
                    <a:cubicBezTo>
                      <a:pt x="1646895" y="1000406"/>
                      <a:pt x="1746295" y="947371"/>
                      <a:pt x="1825546" y="854557"/>
                    </a:cubicBezTo>
                    <a:cubicBezTo>
                      <a:pt x="1897410" y="760086"/>
                      <a:pt x="1873973" y="626012"/>
                      <a:pt x="1836613" y="558208"/>
                    </a:cubicBezTo>
                    <a:cubicBezTo>
                      <a:pt x="1808089" y="509360"/>
                      <a:pt x="1675919" y="402617"/>
                      <a:pt x="1507617" y="430504"/>
                    </a:cubicBezTo>
                    <a:cubicBezTo>
                      <a:pt x="1525469" y="335682"/>
                      <a:pt x="1477961" y="244522"/>
                      <a:pt x="1398003" y="206286"/>
                    </a:cubicBezTo>
                    <a:cubicBezTo>
                      <a:pt x="1299806" y="153261"/>
                      <a:pt x="1182195" y="177294"/>
                      <a:pt x="1108176" y="215068"/>
                    </a:cubicBezTo>
                    <a:cubicBezTo>
                      <a:pt x="1072916" y="135306"/>
                      <a:pt x="945134" y="-5422"/>
                      <a:pt x="699542" y="16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3601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id="{02E1A011-CDEA-4BBC-B725-C88AF5464891}"/>
                  </a:ext>
                </a:extLst>
              </p:cNvPr>
              <p:cNvSpPr>
                <a:spLocks noChangeAspect="1"/>
              </p:cNvSpPr>
              <p:nvPr/>
            </p:nvSpPr>
            <p:spPr>
              <a:xfrm flipH="1">
                <a:off x="5230834" y="1678285"/>
                <a:ext cx="2232248" cy="1202698"/>
              </a:xfrm>
              <a:custGeom>
                <a:avLst/>
                <a:gdLst/>
                <a:ahLst/>
                <a:cxnLst/>
                <a:rect l="l" t="t" r="r" b="b"/>
                <a:pathLst>
                  <a:path w="1872168" h="1008693">
                    <a:moveTo>
                      <a:pt x="699542" y="162"/>
                    </a:moveTo>
                    <a:cubicBezTo>
                      <a:pt x="683169" y="534"/>
                      <a:pt x="666273" y="1556"/>
                      <a:pt x="648845" y="3291"/>
                    </a:cubicBezTo>
                    <a:cubicBezTo>
                      <a:pt x="357120" y="49686"/>
                      <a:pt x="273885" y="284789"/>
                      <a:pt x="274981" y="413694"/>
                    </a:cubicBezTo>
                    <a:cubicBezTo>
                      <a:pt x="4451" y="471904"/>
                      <a:pt x="-11347" y="662854"/>
                      <a:pt x="4101" y="753457"/>
                    </a:cubicBezTo>
                    <a:cubicBezTo>
                      <a:pt x="42383" y="946818"/>
                      <a:pt x="296257" y="1004273"/>
                      <a:pt x="384912" y="1005378"/>
                    </a:cubicBezTo>
                    <a:lnTo>
                      <a:pt x="1507196" y="1008693"/>
                    </a:lnTo>
                    <a:cubicBezTo>
                      <a:pt x="1646895" y="1000406"/>
                      <a:pt x="1746295" y="947371"/>
                      <a:pt x="1825546" y="854557"/>
                    </a:cubicBezTo>
                    <a:cubicBezTo>
                      <a:pt x="1897410" y="760086"/>
                      <a:pt x="1873973" y="626012"/>
                      <a:pt x="1836613" y="558208"/>
                    </a:cubicBezTo>
                    <a:cubicBezTo>
                      <a:pt x="1808089" y="509360"/>
                      <a:pt x="1675919" y="402617"/>
                      <a:pt x="1507617" y="430504"/>
                    </a:cubicBezTo>
                    <a:cubicBezTo>
                      <a:pt x="1525469" y="335682"/>
                      <a:pt x="1477961" y="244522"/>
                      <a:pt x="1398003" y="206286"/>
                    </a:cubicBezTo>
                    <a:cubicBezTo>
                      <a:pt x="1299806" y="153261"/>
                      <a:pt x="1182195" y="177294"/>
                      <a:pt x="1108176" y="215068"/>
                    </a:cubicBezTo>
                    <a:cubicBezTo>
                      <a:pt x="1072916" y="135306"/>
                      <a:pt x="945134" y="-5422"/>
                      <a:pt x="699542" y="16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3601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B8BC7BC-BF58-402E-9A69-AA9226DE7CAA}"/>
                </a:ext>
              </a:extLst>
            </p:cNvPr>
            <p:cNvGrpSpPr/>
            <p:nvPr/>
          </p:nvGrpSpPr>
          <p:grpSpPr>
            <a:xfrm>
              <a:off x="1176068" y="503243"/>
              <a:ext cx="1334145" cy="620384"/>
              <a:chOff x="7439031" y="1585639"/>
              <a:chExt cx="2143740" cy="996849"/>
            </a:xfrm>
            <a:solidFill>
              <a:schemeClr val="accent6"/>
            </a:solidFill>
          </p:grpSpPr>
          <p:sp>
            <p:nvSpPr>
              <p:cNvPr id="14" name="Freeform: Shape 66">
                <a:extLst>
                  <a:ext uri="{FF2B5EF4-FFF2-40B4-BE49-F238E27FC236}">
                    <a16:creationId xmlns:a16="http://schemas.microsoft.com/office/drawing/2014/main" id="{2A081543-B9FF-49B1-8EEF-ABDF5438EDCD}"/>
                  </a:ext>
                </a:extLst>
              </p:cNvPr>
              <p:cNvSpPr/>
              <p:nvPr/>
            </p:nvSpPr>
            <p:spPr>
              <a:xfrm>
                <a:off x="7439031" y="1585639"/>
                <a:ext cx="2143740" cy="996849"/>
              </a:xfrm>
              <a:custGeom>
                <a:avLst/>
                <a:gdLst/>
                <a:ahLst/>
                <a:cxnLst/>
                <a:rect l="l" t="t" r="r" b="b"/>
                <a:pathLst>
                  <a:path w="1862733" h="866179">
                    <a:moveTo>
                      <a:pt x="794147" y="204787"/>
                    </a:moveTo>
                    <a:cubicBezTo>
                      <a:pt x="745605" y="204787"/>
                      <a:pt x="701637" y="218416"/>
                      <a:pt x="662244" y="245673"/>
                    </a:cubicBezTo>
                    <a:cubicBezTo>
                      <a:pt x="622851" y="272930"/>
                      <a:pt x="594798" y="309240"/>
                      <a:pt x="578086" y="354601"/>
                    </a:cubicBezTo>
                    <a:cubicBezTo>
                      <a:pt x="568536" y="380467"/>
                      <a:pt x="563761" y="406729"/>
                      <a:pt x="563761" y="433387"/>
                    </a:cubicBezTo>
                    <a:cubicBezTo>
                      <a:pt x="563761" y="488299"/>
                      <a:pt x="582064" y="537440"/>
                      <a:pt x="618670" y="580811"/>
                    </a:cubicBezTo>
                    <a:cubicBezTo>
                      <a:pt x="664031" y="634532"/>
                      <a:pt x="722524" y="661392"/>
                      <a:pt x="794147" y="661392"/>
                    </a:cubicBezTo>
                    <a:cubicBezTo>
                      <a:pt x="865771" y="661392"/>
                      <a:pt x="924462" y="634733"/>
                      <a:pt x="970220" y="581415"/>
                    </a:cubicBezTo>
                    <a:cubicBezTo>
                      <a:pt x="1006826" y="538838"/>
                      <a:pt x="1025128" y="489496"/>
                      <a:pt x="1025128" y="433387"/>
                    </a:cubicBezTo>
                    <a:cubicBezTo>
                      <a:pt x="1025128" y="376088"/>
                      <a:pt x="1006826" y="326547"/>
                      <a:pt x="970220" y="284764"/>
                    </a:cubicBezTo>
                    <a:cubicBezTo>
                      <a:pt x="923265" y="231446"/>
                      <a:pt x="864574" y="204787"/>
                      <a:pt x="794147" y="204787"/>
                    </a:cubicBezTo>
                    <a:close/>
                    <a:moveTo>
                      <a:pt x="1304330" y="24408"/>
                    </a:moveTo>
                    <a:lnTo>
                      <a:pt x="1862733" y="24408"/>
                    </a:lnTo>
                    <a:lnTo>
                      <a:pt x="1862733" y="200620"/>
                    </a:lnTo>
                    <a:lnTo>
                      <a:pt x="1687711" y="200620"/>
                    </a:lnTo>
                    <a:lnTo>
                      <a:pt x="1687711" y="837009"/>
                    </a:lnTo>
                    <a:lnTo>
                      <a:pt x="1476375" y="837009"/>
                    </a:lnTo>
                    <a:lnTo>
                      <a:pt x="1476375" y="200620"/>
                    </a:lnTo>
                    <a:lnTo>
                      <a:pt x="1304330" y="200620"/>
                    </a:lnTo>
                    <a:close/>
                    <a:moveTo>
                      <a:pt x="0" y="24408"/>
                    </a:moveTo>
                    <a:lnTo>
                      <a:pt x="211336" y="24408"/>
                    </a:lnTo>
                    <a:lnTo>
                      <a:pt x="211336" y="837009"/>
                    </a:lnTo>
                    <a:lnTo>
                      <a:pt x="0" y="837009"/>
                    </a:lnTo>
                    <a:close/>
                    <a:moveTo>
                      <a:pt x="794147" y="0"/>
                    </a:moveTo>
                    <a:cubicBezTo>
                      <a:pt x="937022" y="0"/>
                      <a:pt x="1050330" y="47426"/>
                      <a:pt x="1134071" y="142280"/>
                    </a:cubicBezTo>
                    <a:cubicBezTo>
                      <a:pt x="1207493" y="225623"/>
                      <a:pt x="1244204" y="322659"/>
                      <a:pt x="1244204" y="433387"/>
                    </a:cubicBezTo>
                    <a:cubicBezTo>
                      <a:pt x="1244204" y="543719"/>
                      <a:pt x="1207493" y="640556"/>
                      <a:pt x="1134071" y="723900"/>
                    </a:cubicBezTo>
                    <a:cubicBezTo>
                      <a:pt x="1050330" y="818753"/>
                      <a:pt x="937022" y="866179"/>
                      <a:pt x="794147" y="866179"/>
                    </a:cubicBezTo>
                    <a:cubicBezTo>
                      <a:pt x="651669" y="866179"/>
                      <a:pt x="538560" y="818753"/>
                      <a:pt x="454819" y="723900"/>
                    </a:cubicBezTo>
                    <a:cubicBezTo>
                      <a:pt x="381397" y="640556"/>
                      <a:pt x="344686" y="543719"/>
                      <a:pt x="344686" y="433387"/>
                    </a:cubicBezTo>
                    <a:cubicBezTo>
                      <a:pt x="344686" y="382984"/>
                      <a:pt x="354608" y="331291"/>
                      <a:pt x="374452" y="278308"/>
                    </a:cubicBezTo>
                    <a:cubicBezTo>
                      <a:pt x="394296" y="225326"/>
                      <a:pt x="420886" y="179983"/>
                      <a:pt x="454224" y="142280"/>
                    </a:cubicBezTo>
                    <a:cubicBezTo>
                      <a:pt x="537964" y="47426"/>
                      <a:pt x="651272" y="0"/>
                      <a:pt x="79414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5" name="Freeform: Shape 67">
                <a:extLst>
                  <a:ext uri="{FF2B5EF4-FFF2-40B4-BE49-F238E27FC236}">
                    <a16:creationId xmlns:a16="http://schemas.microsoft.com/office/drawing/2014/main" id="{275D1FAA-C13F-4A6B-BA37-7704CFB7ADCD}"/>
                  </a:ext>
                </a:extLst>
              </p:cNvPr>
              <p:cNvSpPr/>
              <p:nvPr/>
            </p:nvSpPr>
            <p:spPr>
              <a:xfrm>
                <a:off x="8174174" y="1963600"/>
                <a:ext cx="443936" cy="326799"/>
              </a:xfrm>
              <a:custGeom>
                <a:avLst/>
                <a:gdLst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2788485 w 3738080"/>
                  <a:gd name="connsiteY5" fmla="*/ 1841061 h 2751770"/>
                  <a:gd name="connsiteX6" fmla="*/ 2632248 w 3738080"/>
                  <a:gd name="connsiteY6" fmla="*/ 1992174 h 2751770"/>
                  <a:gd name="connsiteX7" fmla="*/ 2624294 w 3738080"/>
                  <a:gd name="connsiteY7" fmla="*/ 1992174 h 2751770"/>
                  <a:gd name="connsiteX8" fmla="*/ 1858846 w 3738080"/>
                  <a:gd name="connsiteY8" fmla="*/ 1306247 h 2751770"/>
                  <a:gd name="connsiteX9" fmla="*/ 2645621 w 3738080"/>
                  <a:gd name="connsiteY9" fmla="*/ 1504218 h 2751770"/>
                  <a:gd name="connsiteX10" fmla="*/ 2795575 w 3738080"/>
                  <a:gd name="connsiteY10" fmla="*/ 1757331 h 2751770"/>
                  <a:gd name="connsiteX11" fmla="*/ 2539052 w 3738080"/>
                  <a:gd name="connsiteY11" fmla="*/ 1841672 h 2751770"/>
                  <a:gd name="connsiteX12" fmla="*/ 1353947 w 3738080"/>
                  <a:gd name="connsiteY12" fmla="*/ 1778974 h 2751770"/>
                  <a:gd name="connsiteX13" fmla="*/ 982333 w 3738080"/>
                  <a:gd name="connsiteY13" fmla="*/ 1780833 h 2751770"/>
                  <a:gd name="connsiteX14" fmla="*/ 966756 w 3738080"/>
                  <a:gd name="connsiteY14" fmla="*/ 1667407 h 2751770"/>
                  <a:gd name="connsiteX15" fmla="*/ 1217540 w 3738080"/>
                  <a:gd name="connsiteY15" fmla="*/ 1445700 h 2751770"/>
                  <a:gd name="connsiteX16" fmla="*/ 1858846 w 3738080"/>
                  <a:gd name="connsiteY16" fmla="*/ 1306247 h 2751770"/>
                  <a:gd name="connsiteX17" fmla="*/ 1828129 w 3738080"/>
                  <a:gd name="connsiteY17" fmla="*/ 650059 h 2751770"/>
                  <a:gd name="connsiteX18" fmla="*/ 3108200 w 3738080"/>
                  <a:gd name="connsiteY18" fmla="*/ 1008980 h 2751770"/>
                  <a:gd name="connsiteX19" fmla="*/ 3258155 w 3738080"/>
                  <a:gd name="connsiteY19" fmla="*/ 1319033 h 2751770"/>
                  <a:gd name="connsiteX20" fmla="*/ 2937692 w 3738080"/>
                  <a:gd name="connsiteY20" fmla="*/ 1304637 h 2751770"/>
                  <a:gd name="connsiteX21" fmla="*/ 763561 w 3738080"/>
                  <a:gd name="connsiteY21" fmla="*/ 1325535 h 2751770"/>
                  <a:gd name="connsiteX22" fmla="*/ 464412 w 3738080"/>
                  <a:gd name="connsiteY22" fmla="*/ 1278813 h 2751770"/>
                  <a:gd name="connsiteX23" fmla="*/ 450482 w 3738080"/>
                  <a:gd name="connsiteY23" fmla="*/ 1202928 h 2751770"/>
                  <a:gd name="connsiteX24" fmla="*/ 622892 w 3738080"/>
                  <a:gd name="connsiteY24" fmla="*/ 1008979 h 2751770"/>
                  <a:gd name="connsiteX25" fmla="*/ 1828129 w 3738080"/>
                  <a:gd name="connsiteY25" fmla="*/ 650059 h 2751770"/>
                  <a:gd name="connsiteX26" fmla="*/ 1764313 w 3738080"/>
                  <a:gd name="connsiteY26" fmla="*/ 591 h 2751770"/>
                  <a:gd name="connsiteX27" fmla="*/ 3559697 w 3738080"/>
                  <a:gd name="connsiteY27" fmla="*/ 547180 h 2751770"/>
                  <a:gd name="connsiteX28" fmla="*/ 3709650 w 3738080"/>
                  <a:gd name="connsiteY28" fmla="*/ 882310 h 2751770"/>
                  <a:gd name="connsiteX29" fmla="*/ 3367875 w 3738080"/>
                  <a:gd name="connsiteY29" fmla="*/ 834477 h 2751770"/>
                  <a:gd name="connsiteX30" fmla="*/ 318417 w 3738080"/>
                  <a:gd name="connsiteY30" fmla="*/ 884635 h 2751770"/>
                  <a:gd name="connsiteX31" fmla="*/ 19267 w 3738080"/>
                  <a:gd name="connsiteY31" fmla="*/ 846272 h 2751770"/>
                  <a:gd name="connsiteX32" fmla="*/ 275 w 3738080"/>
                  <a:gd name="connsiteY32" fmla="*/ 760137 h 2751770"/>
                  <a:gd name="connsiteX33" fmla="*/ 173484 w 3738080"/>
                  <a:gd name="connsiteY33" fmla="*/ 547180 h 2751770"/>
                  <a:gd name="connsiteX34" fmla="*/ 1764313 w 3738080"/>
                  <a:gd name="connsiteY34" fmla="*/ 591 h 2751770"/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2624294 w 3738080"/>
                  <a:gd name="connsiteY5" fmla="*/ 1992174 h 2751770"/>
                  <a:gd name="connsiteX6" fmla="*/ 2632248 w 3738080"/>
                  <a:gd name="connsiteY6" fmla="*/ 1992174 h 2751770"/>
                  <a:gd name="connsiteX7" fmla="*/ 2624294 w 3738080"/>
                  <a:gd name="connsiteY7" fmla="*/ 1992174 h 2751770"/>
                  <a:gd name="connsiteX8" fmla="*/ 1858846 w 3738080"/>
                  <a:gd name="connsiteY8" fmla="*/ 1306247 h 2751770"/>
                  <a:gd name="connsiteX9" fmla="*/ 2645621 w 3738080"/>
                  <a:gd name="connsiteY9" fmla="*/ 1504218 h 2751770"/>
                  <a:gd name="connsiteX10" fmla="*/ 2795575 w 3738080"/>
                  <a:gd name="connsiteY10" fmla="*/ 1757331 h 2751770"/>
                  <a:gd name="connsiteX11" fmla="*/ 2539052 w 3738080"/>
                  <a:gd name="connsiteY11" fmla="*/ 1841672 h 2751770"/>
                  <a:gd name="connsiteX12" fmla="*/ 1353947 w 3738080"/>
                  <a:gd name="connsiteY12" fmla="*/ 1778974 h 2751770"/>
                  <a:gd name="connsiteX13" fmla="*/ 982333 w 3738080"/>
                  <a:gd name="connsiteY13" fmla="*/ 1780833 h 2751770"/>
                  <a:gd name="connsiteX14" fmla="*/ 966756 w 3738080"/>
                  <a:gd name="connsiteY14" fmla="*/ 1667407 h 2751770"/>
                  <a:gd name="connsiteX15" fmla="*/ 1217540 w 3738080"/>
                  <a:gd name="connsiteY15" fmla="*/ 1445700 h 2751770"/>
                  <a:gd name="connsiteX16" fmla="*/ 1858846 w 3738080"/>
                  <a:gd name="connsiteY16" fmla="*/ 1306247 h 2751770"/>
                  <a:gd name="connsiteX17" fmla="*/ 1828129 w 3738080"/>
                  <a:gd name="connsiteY17" fmla="*/ 650059 h 2751770"/>
                  <a:gd name="connsiteX18" fmla="*/ 3108200 w 3738080"/>
                  <a:gd name="connsiteY18" fmla="*/ 1008980 h 2751770"/>
                  <a:gd name="connsiteX19" fmla="*/ 3258155 w 3738080"/>
                  <a:gd name="connsiteY19" fmla="*/ 1319033 h 2751770"/>
                  <a:gd name="connsiteX20" fmla="*/ 2937692 w 3738080"/>
                  <a:gd name="connsiteY20" fmla="*/ 1304637 h 2751770"/>
                  <a:gd name="connsiteX21" fmla="*/ 763561 w 3738080"/>
                  <a:gd name="connsiteY21" fmla="*/ 1325535 h 2751770"/>
                  <a:gd name="connsiteX22" fmla="*/ 464412 w 3738080"/>
                  <a:gd name="connsiteY22" fmla="*/ 1278813 h 2751770"/>
                  <a:gd name="connsiteX23" fmla="*/ 450482 w 3738080"/>
                  <a:gd name="connsiteY23" fmla="*/ 1202928 h 2751770"/>
                  <a:gd name="connsiteX24" fmla="*/ 622892 w 3738080"/>
                  <a:gd name="connsiteY24" fmla="*/ 1008979 h 2751770"/>
                  <a:gd name="connsiteX25" fmla="*/ 1828129 w 3738080"/>
                  <a:gd name="connsiteY25" fmla="*/ 650059 h 2751770"/>
                  <a:gd name="connsiteX26" fmla="*/ 1764313 w 3738080"/>
                  <a:gd name="connsiteY26" fmla="*/ 591 h 2751770"/>
                  <a:gd name="connsiteX27" fmla="*/ 3559697 w 3738080"/>
                  <a:gd name="connsiteY27" fmla="*/ 547180 h 2751770"/>
                  <a:gd name="connsiteX28" fmla="*/ 3709650 w 3738080"/>
                  <a:gd name="connsiteY28" fmla="*/ 882310 h 2751770"/>
                  <a:gd name="connsiteX29" fmla="*/ 3367875 w 3738080"/>
                  <a:gd name="connsiteY29" fmla="*/ 834477 h 2751770"/>
                  <a:gd name="connsiteX30" fmla="*/ 318417 w 3738080"/>
                  <a:gd name="connsiteY30" fmla="*/ 884635 h 2751770"/>
                  <a:gd name="connsiteX31" fmla="*/ 19267 w 3738080"/>
                  <a:gd name="connsiteY31" fmla="*/ 846272 h 2751770"/>
                  <a:gd name="connsiteX32" fmla="*/ 275 w 3738080"/>
                  <a:gd name="connsiteY32" fmla="*/ 760137 h 2751770"/>
                  <a:gd name="connsiteX33" fmla="*/ 173484 w 3738080"/>
                  <a:gd name="connsiteY33" fmla="*/ 547180 h 2751770"/>
                  <a:gd name="connsiteX34" fmla="*/ 1764313 w 3738080"/>
                  <a:gd name="connsiteY34" fmla="*/ 591 h 2751770"/>
                  <a:gd name="connsiteX0" fmla="*/ 1869041 w 3738080"/>
                  <a:gd name="connsiteY0" fmla="*/ 1997576 h 2751770"/>
                  <a:gd name="connsiteX1" fmla="*/ 2246138 w 3738080"/>
                  <a:gd name="connsiteY1" fmla="*/ 2374673 h 2751770"/>
                  <a:gd name="connsiteX2" fmla="*/ 1869041 w 3738080"/>
                  <a:gd name="connsiteY2" fmla="*/ 2751770 h 2751770"/>
                  <a:gd name="connsiteX3" fmla="*/ 1491944 w 3738080"/>
                  <a:gd name="connsiteY3" fmla="*/ 2374673 h 2751770"/>
                  <a:gd name="connsiteX4" fmla="*/ 1869041 w 3738080"/>
                  <a:gd name="connsiteY4" fmla="*/ 1997576 h 2751770"/>
                  <a:gd name="connsiteX5" fmla="*/ 1858846 w 3738080"/>
                  <a:gd name="connsiteY5" fmla="*/ 1306247 h 2751770"/>
                  <a:gd name="connsiteX6" fmla="*/ 2645621 w 3738080"/>
                  <a:gd name="connsiteY6" fmla="*/ 1504218 h 2751770"/>
                  <a:gd name="connsiteX7" fmla="*/ 2795575 w 3738080"/>
                  <a:gd name="connsiteY7" fmla="*/ 1757331 h 2751770"/>
                  <a:gd name="connsiteX8" fmla="*/ 2539052 w 3738080"/>
                  <a:gd name="connsiteY8" fmla="*/ 1841672 h 2751770"/>
                  <a:gd name="connsiteX9" fmla="*/ 1353947 w 3738080"/>
                  <a:gd name="connsiteY9" fmla="*/ 1778974 h 2751770"/>
                  <a:gd name="connsiteX10" fmla="*/ 982333 w 3738080"/>
                  <a:gd name="connsiteY10" fmla="*/ 1780833 h 2751770"/>
                  <a:gd name="connsiteX11" fmla="*/ 966756 w 3738080"/>
                  <a:gd name="connsiteY11" fmla="*/ 1667407 h 2751770"/>
                  <a:gd name="connsiteX12" fmla="*/ 1217540 w 3738080"/>
                  <a:gd name="connsiteY12" fmla="*/ 1445700 h 2751770"/>
                  <a:gd name="connsiteX13" fmla="*/ 1858846 w 3738080"/>
                  <a:gd name="connsiteY13" fmla="*/ 1306247 h 2751770"/>
                  <a:gd name="connsiteX14" fmla="*/ 1828129 w 3738080"/>
                  <a:gd name="connsiteY14" fmla="*/ 650059 h 2751770"/>
                  <a:gd name="connsiteX15" fmla="*/ 3108200 w 3738080"/>
                  <a:gd name="connsiteY15" fmla="*/ 1008980 h 2751770"/>
                  <a:gd name="connsiteX16" fmla="*/ 3258155 w 3738080"/>
                  <a:gd name="connsiteY16" fmla="*/ 1319033 h 2751770"/>
                  <a:gd name="connsiteX17" fmla="*/ 2937692 w 3738080"/>
                  <a:gd name="connsiteY17" fmla="*/ 1304637 h 2751770"/>
                  <a:gd name="connsiteX18" fmla="*/ 763561 w 3738080"/>
                  <a:gd name="connsiteY18" fmla="*/ 1325535 h 2751770"/>
                  <a:gd name="connsiteX19" fmla="*/ 464412 w 3738080"/>
                  <a:gd name="connsiteY19" fmla="*/ 1278813 h 2751770"/>
                  <a:gd name="connsiteX20" fmla="*/ 450482 w 3738080"/>
                  <a:gd name="connsiteY20" fmla="*/ 1202928 h 2751770"/>
                  <a:gd name="connsiteX21" fmla="*/ 622892 w 3738080"/>
                  <a:gd name="connsiteY21" fmla="*/ 1008979 h 2751770"/>
                  <a:gd name="connsiteX22" fmla="*/ 1828129 w 3738080"/>
                  <a:gd name="connsiteY22" fmla="*/ 650059 h 2751770"/>
                  <a:gd name="connsiteX23" fmla="*/ 1764313 w 3738080"/>
                  <a:gd name="connsiteY23" fmla="*/ 591 h 2751770"/>
                  <a:gd name="connsiteX24" fmla="*/ 3559697 w 3738080"/>
                  <a:gd name="connsiteY24" fmla="*/ 547180 h 2751770"/>
                  <a:gd name="connsiteX25" fmla="*/ 3709650 w 3738080"/>
                  <a:gd name="connsiteY25" fmla="*/ 882310 h 2751770"/>
                  <a:gd name="connsiteX26" fmla="*/ 3367875 w 3738080"/>
                  <a:gd name="connsiteY26" fmla="*/ 834477 h 2751770"/>
                  <a:gd name="connsiteX27" fmla="*/ 318417 w 3738080"/>
                  <a:gd name="connsiteY27" fmla="*/ 884635 h 2751770"/>
                  <a:gd name="connsiteX28" fmla="*/ 19267 w 3738080"/>
                  <a:gd name="connsiteY28" fmla="*/ 846272 h 2751770"/>
                  <a:gd name="connsiteX29" fmla="*/ 275 w 3738080"/>
                  <a:gd name="connsiteY29" fmla="*/ 760137 h 2751770"/>
                  <a:gd name="connsiteX30" fmla="*/ 173484 w 3738080"/>
                  <a:gd name="connsiteY30" fmla="*/ 547180 h 2751770"/>
                  <a:gd name="connsiteX31" fmla="*/ 1764313 w 3738080"/>
                  <a:gd name="connsiteY31" fmla="*/ 591 h 2751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3738080" h="2751770">
                    <a:moveTo>
                      <a:pt x="1869041" y="1997576"/>
                    </a:moveTo>
                    <a:cubicBezTo>
                      <a:pt x="2077306" y="1997576"/>
                      <a:pt x="2246138" y="2166408"/>
                      <a:pt x="2246138" y="2374673"/>
                    </a:cubicBezTo>
                    <a:cubicBezTo>
                      <a:pt x="2246138" y="2582938"/>
                      <a:pt x="2077306" y="2751770"/>
                      <a:pt x="1869041" y="2751770"/>
                    </a:cubicBezTo>
                    <a:cubicBezTo>
                      <a:pt x="1660776" y="2751770"/>
                      <a:pt x="1491944" y="2582938"/>
                      <a:pt x="1491944" y="2374673"/>
                    </a:cubicBezTo>
                    <a:cubicBezTo>
                      <a:pt x="1491944" y="2166408"/>
                      <a:pt x="1660776" y="1997576"/>
                      <a:pt x="1869041" y="1997576"/>
                    </a:cubicBezTo>
                    <a:close/>
                    <a:moveTo>
                      <a:pt x="1858846" y="1306247"/>
                    </a:moveTo>
                    <a:cubicBezTo>
                      <a:pt x="2165924" y="1301758"/>
                      <a:pt x="2404940" y="1399722"/>
                      <a:pt x="2645621" y="1504218"/>
                    </a:cubicBezTo>
                    <a:cubicBezTo>
                      <a:pt x="2813424" y="1597955"/>
                      <a:pt x="2823993" y="1678797"/>
                      <a:pt x="2795575" y="1757331"/>
                    </a:cubicBezTo>
                    <a:cubicBezTo>
                      <a:pt x="2761471" y="1842158"/>
                      <a:pt x="2685239" y="1908552"/>
                      <a:pt x="2539052" y="1841672"/>
                    </a:cubicBezTo>
                    <a:cubicBezTo>
                      <a:pt x="2347207" y="1684231"/>
                      <a:pt x="1733351" y="1556050"/>
                      <a:pt x="1353947" y="1778974"/>
                    </a:cubicBezTo>
                    <a:cubicBezTo>
                      <a:pt x="1250080" y="1855218"/>
                      <a:pt x="1037749" y="1915097"/>
                      <a:pt x="982333" y="1780833"/>
                    </a:cubicBezTo>
                    <a:cubicBezTo>
                      <a:pt x="968480" y="1736637"/>
                      <a:pt x="963386" y="1699601"/>
                      <a:pt x="966756" y="1667407"/>
                    </a:cubicBezTo>
                    <a:cubicBezTo>
                      <a:pt x="976866" y="1570822"/>
                      <a:pt x="1063141" y="1517802"/>
                      <a:pt x="1217540" y="1445700"/>
                    </a:cubicBezTo>
                    <a:cubicBezTo>
                      <a:pt x="1465851" y="1348519"/>
                      <a:pt x="1674601" y="1308942"/>
                      <a:pt x="1858846" y="1306247"/>
                    </a:cubicBezTo>
                    <a:close/>
                    <a:moveTo>
                      <a:pt x="1828129" y="650059"/>
                    </a:moveTo>
                    <a:cubicBezTo>
                      <a:pt x="2445754" y="646836"/>
                      <a:pt x="2937662" y="894034"/>
                      <a:pt x="3108200" y="1008980"/>
                    </a:cubicBezTo>
                    <a:cubicBezTo>
                      <a:pt x="3228810" y="1075858"/>
                      <a:pt x="3343409" y="1171509"/>
                      <a:pt x="3258155" y="1319033"/>
                    </a:cubicBezTo>
                    <a:cubicBezTo>
                      <a:pt x="3134282" y="1435449"/>
                      <a:pt x="3057301" y="1393031"/>
                      <a:pt x="2937692" y="1304637"/>
                    </a:cubicBezTo>
                    <a:cubicBezTo>
                      <a:pt x="2647778" y="1191783"/>
                      <a:pt x="2008321" y="619142"/>
                      <a:pt x="763561" y="1325535"/>
                    </a:cubicBezTo>
                    <a:cubicBezTo>
                      <a:pt x="621636" y="1425852"/>
                      <a:pt x="511304" y="1376178"/>
                      <a:pt x="464412" y="1278813"/>
                    </a:cubicBezTo>
                    <a:cubicBezTo>
                      <a:pt x="452398" y="1252494"/>
                      <a:pt x="448110" y="1227223"/>
                      <a:pt x="450482" y="1202928"/>
                    </a:cubicBezTo>
                    <a:cubicBezTo>
                      <a:pt x="457599" y="1130049"/>
                      <a:pt x="524660" y="1065987"/>
                      <a:pt x="622892" y="1008979"/>
                    </a:cubicBezTo>
                    <a:cubicBezTo>
                      <a:pt x="1041721" y="744082"/>
                      <a:pt x="1457554" y="651995"/>
                      <a:pt x="1828129" y="650059"/>
                    </a:cubicBezTo>
                    <a:close/>
                    <a:moveTo>
                      <a:pt x="1764313" y="591"/>
                    </a:moveTo>
                    <a:cubicBezTo>
                      <a:pt x="2430887" y="-13278"/>
                      <a:pt x="3056659" y="218017"/>
                      <a:pt x="3559697" y="547180"/>
                    </a:cubicBezTo>
                    <a:cubicBezTo>
                      <a:pt x="3671781" y="597338"/>
                      <a:pt x="3794905" y="759863"/>
                      <a:pt x="3709650" y="882310"/>
                    </a:cubicBezTo>
                    <a:cubicBezTo>
                      <a:pt x="3594303" y="984791"/>
                      <a:pt x="3449118" y="907547"/>
                      <a:pt x="3367875" y="834477"/>
                    </a:cubicBezTo>
                    <a:cubicBezTo>
                      <a:pt x="3193985" y="725799"/>
                      <a:pt x="1920315" y="-235561"/>
                      <a:pt x="318417" y="884635"/>
                    </a:cubicBezTo>
                    <a:cubicBezTo>
                      <a:pt x="189280" y="993311"/>
                      <a:pt x="70419" y="922739"/>
                      <a:pt x="19267" y="846272"/>
                    </a:cubicBezTo>
                    <a:cubicBezTo>
                      <a:pt x="4410" y="817516"/>
                      <a:pt x="-1388" y="788500"/>
                      <a:pt x="275" y="760137"/>
                    </a:cubicBezTo>
                    <a:cubicBezTo>
                      <a:pt x="5260" y="675044"/>
                      <a:pt x="77384" y="595829"/>
                      <a:pt x="173484" y="547180"/>
                    </a:cubicBezTo>
                    <a:cubicBezTo>
                      <a:pt x="702741" y="170471"/>
                      <a:pt x="1245868" y="11376"/>
                      <a:pt x="1764313" y="591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</p:grpSp>
        <p:sp>
          <p:nvSpPr>
            <p:cNvPr id="11" name="Subtitle 2">
              <a:extLst>
                <a:ext uri="{FF2B5EF4-FFF2-40B4-BE49-F238E27FC236}">
                  <a16:creationId xmlns:a16="http://schemas.microsoft.com/office/drawing/2014/main" id="{53858C97-DA2F-8866-47CC-CDF4077BBF9D}"/>
                </a:ext>
              </a:extLst>
            </p:cNvPr>
            <p:cNvSpPr txBox="1">
              <a:spLocks/>
            </p:cNvSpPr>
            <p:nvPr/>
          </p:nvSpPr>
          <p:spPr>
            <a:xfrm>
              <a:off x="1560697" y="757061"/>
              <a:ext cx="729275" cy="20338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6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600" dirty="0" smtClean="0">
                  <a:solidFill>
                    <a:srgbClr val="7030A0"/>
                  </a:solidFill>
                </a:rPr>
                <a:t>PDS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12" name="Title 4">
              <a:extLst>
                <a:ext uri="{FF2B5EF4-FFF2-40B4-BE49-F238E27FC236}">
                  <a16:creationId xmlns:a16="http://schemas.microsoft.com/office/drawing/2014/main" id="{27228BAE-048B-681E-DD8D-BD96B22560E0}"/>
                </a:ext>
              </a:extLst>
            </p:cNvPr>
            <p:cNvSpPr txBox="1">
              <a:spLocks/>
            </p:cNvSpPr>
            <p:nvPr/>
          </p:nvSpPr>
          <p:spPr>
            <a:xfrm>
              <a:off x="750193" y="1314680"/>
              <a:ext cx="938689" cy="470538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91440" tIns="45720" rIns="91440" bIns="45720" rtlCol="0" anchor="b">
              <a:normAutofit fontScale="975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US" sz="2800" dirty="0" smtClean="0">
                  <a:solidFill>
                    <a:schemeClr val="accent5">
                      <a:lumMod val="50000"/>
                    </a:schemeClr>
                  </a:solidFill>
                </a:rPr>
                <a:t>SDN</a:t>
              </a:r>
              <a:endParaRPr lang="en-US" sz="2800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3" name="Title 4">
              <a:extLst>
                <a:ext uri="{FF2B5EF4-FFF2-40B4-BE49-F238E27FC236}">
                  <a16:creationId xmlns:a16="http://schemas.microsoft.com/office/drawing/2014/main" id="{27228BAE-048B-681E-DD8D-BD96B22560E0}"/>
                </a:ext>
              </a:extLst>
            </p:cNvPr>
            <p:cNvSpPr txBox="1">
              <a:spLocks/>
            </p:cNvSpPr>
            <p:nvPr/>
          </p:nvSpPr>
          <p:spPr>
            <a:xfrm>
              <a:off x="1449719" y="1352665"/>
              <a:ext cx="928870" cy="58122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 fontScale="97500"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just"/>
              <a:r>
                <a:rPr lang="en-US" sz="2800" dirty="0" smtClean="0">
                  <a:solidFill>
                    <a:schemeClr val="accent1">
                      <a:lumMod val="75000"/>
                    </a:schemeClr>
                  </a:solidFill>
                </a:rPr>
                <a:t>NFV</a:t>
              </a:r>
              <a:endParaRPr lang="en-US" sz="28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11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755" y="1056075"/>
            <a:ext cx="9227047" cy="4844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146884" y="6018799"/>
            <a:ext cx="90451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 smtClean="0">
                <a:solidFill>
                  <a:srgbClr val="002060"/>
                </a:solidFill>
              </a:rPr>
              <a:t>Pytorch</a:t>
            </a:r>
            <a:r>
              <a:rPr lang="en-US" sz="3200" dirty="0" smtClean="0">
                <a:solidFill>
                  <a:srgbClr val="002060"/>
                </a:solidFill>
              </a:rPr>
              <a:t> </a:t>
            </a:r>
            <a:r>
              <a:rPr lang="en-US" sz="3200" dirty="0" err="1" smtClean="0">
                <a:solidFill>
                  <a:srgbClr val="002060"/>
                </a:solidFill>
              </a:rPr>
              <a:t>Resnet</a:t>
            </a:r>
            <a:r>
              <a:rPr lang="en-US" sz="3200" dirty="0" smtClean="0">
                <a:solidFill>
                  <a:srgbClr val="002060"/>
                </a:solidFill>
              </a:rPr>
              <a:t>: Classify Cats </a:t>
            </a:r>
            <a:r>
              <a:rPr lang="en-US" sz="3200" dirty="0">
                <a:solidFill>
                  <a:srgbClr val="002060"/>
                </a:solidFill>
              </a:rPr>
              <a:t>&amp; </a:t>
            </a:r>
            <a:r>
              <a:rPr lang="en-US" sz="3200" dirty="0" smtClean="0">
                <a:solidFill>
                  <a:srgbClr val="002060"/>
                </a:solidFill>
              </a:rPr>
              <a:t>Dogs</a:t>
            </a:r>
            <a:endParaRPr lang="en-US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593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18" y="622277"/>
            <a:ext cx="2699782" cy="19545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1534" y="257678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2. Data augmentation </a:t>
            </a:r>
          </a:p>
          <a:p>
            <a:pPr algn="just"/>
            <a:r>
              <a:rPr lang="en-US" dirty="0" smtClean="0"/>
              <a:t>Data augmentation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augmentasi</a:t>
            </a:r>
            <a:r>
              <a:rPr lang="en-US" dirty="0" smtClean="0"/>
              <a:t> data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teknik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menghasilkan</a:t>
            </a:r>
            <a:r>
              <a:rPr lang="en-US" dirty="0" smtClean="0"/>
              <a:t> data </a:t>
            </a:r>
            <a:r>
              <a:rPr lang="en-US" dirty="0" err="1" smtClean="0"/>
              <a:t>baru</a:t>
            </a:r>
            <a:r>
              <a:rPr lang="en-US" dirty="0" smtClean="0"/>
              <a:t> </a:t>
            </a:r>
            <a:r>
              <a:rPr lang="en-US" dirty="0" err="1" smtClean="0"/>
              <a:t>secara</a:t>
            </a:r>
            <a:r>
              <a:rPr lang="en-US" dirty="0" smtClean="0"/>
              <a:t> </a:t>
            </a:r>
            <a:r>
              <a:rPr lang="en-US" dirty="0" err="1" smtClean="0"/>
              <a:t>artifisial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data yang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filter yang di </a:t>
            </a:r>
            <a:r>
              <a:rPr lang="en-US" dirty="0" err="1" smtClean="0"/>
              <a:t>terapkan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89390" y="25076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1. Dataset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66621" y="3688217"/>
            <a:ext cx="63682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Augmentation : Rotate, Flip, Scale, Crop, Resize, Translation, Noise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66621" y="4057549"/>
            <a:ext cx="5355356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transforms = v2.Compose([</a:t>
            </a:r>
          </a:p>
          <a:p>
            <a:r>
              <a:rPr lang="en-US" sz="1400" dirty="0" smtClean="0"/>
              <a:t>    v2.RandomResizedCrop(size=(224, 224), </a:t>
            </a:r>
            <a:r>
              <a:rPr lang="en-US" sz="1400" dirty="0" err="1" smtClean="0"/>
              <a:t>antialias</a:t>
            </a:r>
            <a:r>
              <a:rPr lang="en-US" sz="1400" dirty="0" smtClean="0"/>
              <a:t>=True),</a:t>
            </a:r>
          </a:p>
          <a:p>
            <a:r>
              <a:rPr lang="en-US" sz="1400" dirty="0" smtClean="0"/>
              <a:t>    v2.RandomHorizontalFlip(p=0.5),</a:t>
            </a:r>
          </a:p>
          <a:p>
            <a:r>
              <a:rPr lang="en-US" sz="1400" dirty="0" smtClean="0"/>
              <a:t>    v2.ToDtype(torch.float32, scale=True),</a:t>
            </a:r>
          </a:p>
          <a:p>
            <a:r>
              <a:rPr lang="en-US" sz="1400" dirty="0" smtClean="0"/>
              <a:t>    v2.Normalize(mean=[0.485, 0.456, 0.406], </a:t>
            </a:r>
            <a:r>
              <a:rPr lang="en-US" sz="1400" dirty="0" err="1" smtClean="0"/>
              <a:t>std</a:t>
            </a:r>
            <a:r>
              <a:rPr lang="en-US" sz="1400" dirty="0" smtClean="0"/>
              <a:t>=[0.229, 0.224, 0.225]),</a:t>
            </a:r>
          </a:p>
          <a:p>
            <a:r>
              <a:rPr lang="en-US" sz="1400" dirty="0" smtClean="0"/>
              <a:t>])</a:t>
            </a:r>
          </a:p>
          <a:p>
            <a:r>
              <a:rPr lang="en-US" sz="1400" dirty="0" err="1" smtClean="0"/>
              <a:t>img</a:t>
            </a:r>
            <a:r>
              <a:rPr lang="en-US" sz="1400" dirty="0" smtClean="0"/>
              <a:t> = transforms(</a:t>
            </a:r>
            <a:r>
              <a:rPr lang="en-US" sz="1400" dirty="0" err="1" smtClean="0"/>
              <a:t>img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7206758" y="435434"/>
            <a:ext cx="6096000" cy="28931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 smtClean="0"/>
              <a:t>images = images.to('cuda:0')</a:t>
            </a:r>
          </a:p>
          <a:p>
            <a:endParaRPr lang="en-US" sz="1400" dirty="0" smtClean="0"/>
          </a:p>
          <a:p>
            <a:r>
              <a:rPr lang="en-US" sz="1400" dirty="0" smtClean="0"/>
              <a:t>affine = </a:t>
            </a:r>
            <a:r>
              <a:rPr lang="en-US" sz="1400" dirty="0" err="1" smtClean="0"/>
              <a:t>RandomAffine</a:t>
            </a:r>
            <a:r>
              <a:rPr lang="en-US" sz="1400" dirty="0" smtClean="0"/>
              <a:t>(degrees=0., translate=(0.1,0.1))</a:t>
            </a:r>
          </a:p>
          <a:p>
            <a:r>
              <a:rPr lang="en-US" sz="1400" dirty="0" smtClean="0"/>
              <a:t>rotate = </a:t>
            </a:r>
            <a:r>
              <a:rPr lang="en-US" sz="1400" dirty="0" err="1" smtClean="0"/>
              <a:t>RandomRotation</a:t>
            </a:r>
            <a:r>
              <a:rPr lang="en-US" sz="1400" dirty="0" smtClean="0"/>
              <a:t>(9)</a:t>
            </a:r>
          </a:p>
          <a:p>
            <a:r>
              <a:rPr lang="en-US" sz="1400" dirty="0" smtClean="0"/>
              <a:t>center = </a:t>
            </a:r>
            <a:r>
              <a:rPr lang="en-US" sz="1400" dirty="0" err="1" smtClean="0"/>
              <a:t>CenterCrop</a:t>
            </a:r>
            <a:r>
              <a:rPr lang="en-US" sz="1400" dirty="0" smtClean="0"/>
              <a:t>((24,24))</a:t>
            </a:r>
          </a:p>
          <a:p>
            <a:r>
              <a:rPr lang="en-US" sz="1400" dirty="0" smtClean="0"/>
              <a:t>resize = Resize((32,32))</a:t>
            </a:r>
          </a:p>
          <a:p>
            <a:endParaRPr lang="en-US" sz="1400" dirty="0" smtClean="0"/>
          </a:p>
          <a:p>
            <a:r>
              <a:rPr lang="en-US" sz="1400" dirty="0" smtClean="0"/>
              <a:t>images = affine(images)</a:t>
            </a:r>
          </a:p>
          <a:p>
            <a:r>
              <a:rPr lang="en-US" sz="1400" dirty="0" smtClean="0"/>
              <a:t>images = rotate(images)</a:t>
            </a:r>
          </a:p>
          <a:p>
            <a:r>
              <a:rPr lang="en-US" sz="1400" dirty="0" smtClean="0"/>
              <a:t>images = center(images)</a:t>
            </a:r>
          </a:p>
          <a:p>
            <a:r>
              <a:rPr lang="en-US" sz="1400" dirty="0" smtClean="0"/>
              <a:t>images = resize(images)</a:t>
            </a:r>
          </a:p>
          <a:p>
            <a:endParaRPr lang="en-US" sz="1400" dirty="0" smtClean="0"/>
          </a:p>
          <a:p>
            <a:r>
              <a:rPr lang="en-US" sz="1400" dirty="0" smtClean="0"/>
              <a:t>print(</a:t>
            </a:r>
            <a:r>
              <a:rPr lang="en-US" sz="1400" dirty="0" err="1" smtClean="0"/>
              <a:t>images.size</a:t>
            </a:r>
            <a:r>
              <a:rPr lang="en-US" sz="1400" dirty="0" smtClean="0"/>
              <a:t>())</a:t>
            </a:r>
            <a:endParaRPr lang="en-US" sz="1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8133" y="4057549"/>
            <a:ext cx="2005010" cy="11913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b="19068"/>
          <a:stretch/>
        </p:blipFill>
        <p:spPr>
          <a:xfrm>
            <a:off x="7034903" y="3935572"/>
            <a:ext cx="2481959" cy="123340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7283" y="4046700"/>
            <a:ext cx="2555860" cy="121308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22773"/>
          <a:stretch/>
        </p:blipFill>
        <p:spPr>
          <a:xfrm>
            <a:off x="7213726" y="5168978"/>
            <a:ext cx="215528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86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Transfose</a:t>
            </a:r>
            <a:r>
              <a:rPr lang="en-US" dirty="0" smtClean="0"/>
              <a:t> Convolution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30928" y="1356855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Itu</a:t>
            </a:r>
            <a:r>
              <a:rPr lang="en-US" dirty="0" smtClean="0"/>
              <a:t> </a:t>
            </a:r>
            <a:r>
              <a:rPr lang="en-US" dirty="0" err="1" smtClean="0"/>
              <a:t>Konvolusi</a:t>
            </a:r>
            <a:r>
              <a:rPr lang="en-US" dirty="0" smtClean="0"/>
              <a:t> yang </a:t>
            </a:r>
            <a:r>
              <a:rPr lang="en-US" dirty="0" err="1" smtClean="0"/>
              <a:t>Ditransposisikan</a:t>
            </a:r>
            <a:r>
              <a:rPr lang="en-US" dirty="0" smtClean="0"/>
              <a:t>?</a:t>
            </a:r>
          </a:p>
          <a:p>
            <a:r>
              <a:rPr lang="en-US" dirty="0" err="1" smtClean="0"/>
              <a:t>Memahami</a:t>
            </a:r>
            <a:r>
              <a:rPr lang="en-US" dirty="0" smtClean="0"/>
              <a:t> </a:t>
            </a:r>
            <a:r>
              <a:rPr lang="en-US" dirty="0" err="1" smtClean="0"/>
              <a:t>konvolusi</a:t>
            </a:r>
            <a:r>
              <a:rPr lang="en-US" dirty="0" smtClean="0"/>
              <a:t> yang </a:t>
            </a:r>
            <a:r>
              <a:rPr lang="en-US" dirty="0" err="1" smtClean="0"/>
              <a:t>dialihkan</a:t>
            </a:r>
            <a:r>
              <a:rPr lang="en-US" dirty="0" smtClean="0"/>
              <a:t>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 smtClean="0"/>
              <a:t>kebalikan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konvolusi</a:t>
            </a:r>
            <a:r>
              <a:rPr lang="en-US" dirty="0" smtClean="0"/>
              <a:t>.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konvolusional</a:t>
            </a:r>
            <a:r>
              <a:rPr lang="en-US" dirty="0" smtClean="0"/>
              <a:t>, kami </a:t>
            </a:r>
            <a:r>
              <a:rPr lang="en-US" dirty="0" err="1" smtClean="0"/>
              <a:t>menggunakan</a:t>
            </a:r>
            <a:r>
              <a:rPr lang="en-US" dirty="0" smtClean="0"/>
              <a:t> </a:t>
            </a:r>
            <a:r>
              <a:rPr lang="en-US" dirty="0" err="1" smtClean="0"/>
              <a:t>operasi</a:t>
            </a:r>
            <a:r>
              <a:rPr lang="en-US" dirty="0" smtClean="0"/>
              <a:t> </a:t>
            </a:r>
            <a:r>
              <a:rPr lang="en-US" dirty="0" err="1" smtClean="0"/>
              <a:t>khusus</a:t>
            </a:r>
            <a:r>
              <a:rPr lang="en-US" dirty="0" smtClean="0"/>
              <a:t> yang </a:t>
            </a:r>
            <a:r>
              <a:rPr lang="en-US" dirty="0" err="1" smtClean="0"/>
              <a:t>disebut</a:t>
            </a:r>
            <a:r>
              <a:rPr lang="en-US" dirty="0" smtClean="0"/>
              <a:t> </a:t>
            </a:r>
            <a:r>
              <a:rPr lang="en-US" dirty="0" err="1" smtClean="0"/>
              <a:t>korelasi</a:t>
            </a:r>
            <a:r>
              <a:rPr lang="en-US" dirty="0" smtClean="0"/>
              <a:t> </a:t>
            </a:r>
            <a:r>
              <a:rPr lang="en-US" dirty="0" err="1" smtClean="0"/>
              <a:t>silang</a:t>
            </a:r>
            <a:r>
              <a:rPr lang="en-US" dirty="0" smtClean="0"/>
              <a:t> (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pembelajaran</a:t>
            </a:r>
            <a:r>
              <a:rPr lang="en-US" dirty="0" smtClean="0"/>
              <a:t> </a:t>
            </a:r>
            <a:r>
              <a:rPr lang="en-US" dirty="0" err="1" smtClean="0"/>
              <a:t>mesin</a:t>
            </a:r>
            <a:r>
              <a:rPr lang="en-US" dirty="0" smtClean="0"/>
              <a:t>, </a:t>
            </a:r>
            <a:r>
              <a:rPr lang="en-US" dirty="0" err="1" smtClean="0"/>
              <a:t>operasi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sering</a:t>
            </a:r>
            <a:r>
              <a:rPr lang="en-US" dirty="0" smtClean="0"/>
              <a:t> </a:t>
            </a:r>
            <a:r>
              <a:rPr lang="en-US" dirty="0" err="1" smtClean="0"/>
              <a:t>dikenal</a:t>
            </a:r>
            <a:r>
              <a:rPr lang="en-US" dirty="0" smtClean="0"/>
              <a:t>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 smtClean="0"/>
              <a:t>konvolusi</a:t>
            </a:r>
            <a:r>
              <a:rPr lang="en-US" dirty="0" smtClean="0"/>
              <a:t>, </a:t>
            </a:r>
            <a:r>
              <a:rPr lang="en-US" dirty="0" err="1" smtClean="0"/>
              <a:t>sehingga</a:t>
            </a:r>
            <a:r>
              <a:rPr lang="en-US" dirty="0" smtClean="0"/>
              <a:t>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tersebut</a:t>
            </a:r>
            <a:r>
              <a:rPr lang="en-US" dirty="0" smtClean="0"/>
              <a:t> </a:t>
            </a:r>
            <a:r>
              <a:rPr lang="en-US" dirty="0" err="1" smtClean="0"/>
              <a:t>diberi</a:t>
            </a:r>
            <a:r>
              <a:rPr lang="en-US" dirty="0" smtClean="0"/>
              <a:t> </a:t>
            </a:r>
            <a:r>
              <a:rPr lang="en-US" dirty="0" err="1" smtClean="0"/>
              <a:t>nama</a:t>
            </a:r>
            <a:r>
              <a:rPr lang="en-US" dirty="0" smtClean="0"/>
              <a:t> “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Konvolusional</a:t>
            </a:r>
            <a:r>
              <a:rPr lang="en-US" dirty="0" smtClean="0"/>
              <a:t>”)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menghitung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dirty="0" err="1" smtClean="0"/>
              <a:t>keluaran</a:t>
            </a:r>
            <a:r>
              <a:rPr lang="en-US" dirty="0" smtClean="0"/>
              <a:t>. </a:t>
            </a:r>
            <a:r>
              <a:rPr lang="en-US" dirty="0" err="1" smtClean="0"/>
              <a:t>Operasi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menjumlahkan</a:t>
            </a:r>
            <a:r>
              <a:rPr lang="en-US" dirty="0" smtClean="0"/>
              <a:t> </a:t>
            </a:r>
            <a:r>
              <a:rPr lang="en-US" dirty="0" err="1" smtClean="0"/>
              <a:t>semua</a:t>
            </a:r>
            <a:r>
              <a:rPr lang="en-US" dirty="0" smtClean="0"/>
              <a:t> </a:t>
            </a:r>
            <a:r>
              <a:rPr lang="en-US" dirty="0" err="1" smtClean="0"/>
              <a:t>bilangan</a:t>
            </a:r>
            <a:r>
              <a:rPr lang="en-US" dirty="0" smtClean="0"/>
              <a:t> </a:t>
            </a:r>
            <a:r>
              <a:rPr lang="en-US" dirty="0" err="1" smtClean="0"/>
              <a:t>tetangga</a:t>
            </a:r>
            <a:r>
              <a:rPr lang="en-US" dirty="0" smtClean="0"/>
              <a:t> di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masukan</a:t>
            </a:r>
            <a:r>
              <a:rPr lang="en-US" dirty="0" smtClean="0"/>
              <a:t>, </a:t>
            </a:r>
            <a:r>
              <a:rPr lang="en-US" dirty="0" err="1" smtClean="0"/>
              <a:t>diberi</a:t>
            </a:r>
            <a:r>
              <a:rPr lang="en-US" dirty="0" smtClean="0"/>
              <a:t> </a:t>
            </a:r>
            <a:r>
              <a:rPr lang="en-US" dirty="0" err="1" smtClean="0"/>
              <a:t>bobot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</a:t>
            </a:r>
            <a:r>
              <a:rPr lang="en-US" dirty="0" err="1" smtClean="0"/>
              <a:t>matriks</a:t>
            </a:r>
            <a:r>
              <a:rPr lang="en-US" dirty="0" smtClean="0"/>
              <a:t> </a:t>
            </a:r>
            <a:r>
              <a:rPr lang="en-US" dirty="0" err="1" smtClean="0"/>
              <a:t>konvolusi</a:t>
            </a:r>
            <a:r>
              <a:rPr lang="en-US" dirty="0" smtClean="0"/>
              <a:t> (kernel). </a:t>
            </a:r>
            <a:r>
              <a:rPr lang="en-US" dirty="0" err="1" smtClean="0"/>
              <a:t>Misalnya</a:t>
            </a:r>
            <a:r>
              <a:rPr lang="en-US" dirty="0" smtClean="0"/>
              <a:t>,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 di </a:t>
            </a:r>
            <a:r>
              <a:rPr lang="en-US" dirty="0" err="1" smtClean="0"/>
              <a:t>bawah</a:t>
            </a:r>
            <a:r>
              <a:rPr lang="en-US" dirty="0" smtClean="0"/>
              <a:t>, </a:t>
            </a:r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dirty="0" err="1" smtClean="0"/>
              <a:t>keluaran</a:t>
            </a:r>
            <a:r>
              <a:rPr lang="en-US" dirty="0" smtClean="0"/>
              <a:t> 5x5 </a:t>
            </a:r>
            <a:r>
              <a:rPr lang="en-US" dirty="0" err="1" smtClean="0"/>
              <a:t>dihitung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perkalian</a:t>
            </a:r>
            <a:r>
              <a:rPr lang="en-US" dirty="0" smtClean="0"/>
              <a:t> </a:t>
            </a:r>
            <a:r>
              <a:rPr lang="en-US" dirty="0" err="1" smtClean="0"/>
              <a:t>elemen</a:t>
            </a:r>
            <a:r>
              <a:rPr lang="en-US" dirty="0" smtClean="0"/>
              <a:t> </a:t>
            </a:r>
            <a:r>
              <a:rPr lang="en-US" dirty="0" err="1" smtClean="0"/>
              <a:t>antara</a:t>
            </a:r>
            <a:r>
              <a:rPr lang="en-US" dirty="0" smtClean="0"/>
              <a:t> </a:t>
            </a:r>
            <a:r>
              <a:rPr lang="en-US" dirty="0" err="1" smtClean="0"/>
              <a:t>bagian</a:t>
            </a:r>
            <a:r>
              <a:rPr lang="en-US" dirty="0" smtClean="0"/>
              <a:t> 3x3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masukan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kernel 3x3,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menjumlahkan</a:t>
            </a:r>
            <a:r>
              <a:rPr lang="en-US" dirty="0" smtClean="0"/>
              <a:t> </a:t>
            </a:r>
            <a:r>
              <a:rPr lang="en-US" dirty="0" err="1" smtClean="0"/>
              <a:t>semua</a:t>
            </a:r>
            <a:r>
              <a:rPr lang="en-US" dirty="0" smtClean="0"/>
              <a:t> </a:t>
            </a:r>
            <a:r>
              <a:rPr lang="en-US" dirty="0" err="1" smtClean="0"/>
              <a:t>hasil</a:t>
            </a:r>
            <a:r>
              <a:rPr lang="en-US" dirty="0" smtClean="0"/>
              <a:t> </a:t>
            </a:r>
            <a:r>
              <a:rPr lang="en-US" dirty="0" err="1" smtClean="0"/>
              <a:t>menjadi</a:t>
            </a:r>
            <a:r>
              <a:rPr lang="en-US" dirty="0" smtClean="0"/>
              <a:t> </a:t>
            </a:r>
            <a:r>
              <a:rPr lang="en-US" dirty="0" err="1" smtClean="0"/>
              <a:t>satu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/>
              <a:t>3x1+5x2+2x1+4x2+1x1+3x2+6x1+3x1+8x2=55</a:t>
            </a:r>
          </a:p>
          <a:p>
            <a:endParaRPr lang="en-US" dirty="0"/>
          </a:p>
          <a:p>
            <a:r>
              <a:rPr lang="en-US" dirty="0" smtClean="0"/>
              <a:t>[3 5 2 7	       [1 2 1		   [55 52</a:t>
            </a:r>
          </a:p>
          <a:p>
            <a:r>
              <a:rPr lang="en-US" dirty="0" smtClean="0"/>
              <a:t>4 1 3 8     </a:t>
            </a:r>
            <a:r>
              <a:rPr lang="en-US" dirty="0" smtClean="0">
                <a:sym typeface="Wingdings" panose="05000000000000000000" pitchFamily="2" charset="2"/>
              </a:rPr>
              <a:t>- -&gt;  2 1 2  -&gt;     Result  57 50]</a:t>
            </a:r>
            <a:endParaRPr lang="en-US" dirty="0" smtClean="0"/>
          </a:p>
          <a:p>
            <a:r>
              <a:rPr lang="en-US" dirty="0" smtClean="0"/>
              <a:t>6 3 8 2             1 1 2]</a:t>
            </a:r>
          </a:p>
          <a:p>
            <a:r>
              <a:rPr lang="en-US" dirty="0" smtClean="0"/>
              <a:t>9 6 1 5]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8768" y="1027906"/>
            <a:ext cx="3212977" cy="173143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673049" y="2682418"/>
            <a:ext cx="510761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000" dirty="0" err="1" smtClean="0"/>
              <a:t>Tanpa</a:t>
            </a:r>
            <a:r>
              <a:rPr lang="en-US" sz="1000" dirty="0" smtClean="0"/>
              <a:t> padding </a:t>
            </a:r>
            <a:r>
              <a:rPr lang="en-US" sz="1000" dirty="0" err="1" smtClean="0"/>
              <a:t>apa</a:t>
            </a:r>
            <a:r>
              <a:rPr lang="en-US" sz="1000" dirty="0" smtClean="0"/>
              <a:t> pun, </a:t>
            </a:r>
            <a:r>
              <a:rPr lang="en-US" sz="1000" dirty="0" err="1" smtClean="0"/>
              <a:t>operasi</a:t>
            </a:r>
            <a:r>
              <a:rPr lang="en-US" sz="1000" dirty="0" smtClean="0"/>
              <a:t> </a:t>
            </a:r>
            <a:r>
              <a:rPr lang="en-US" sz="1000" dirty="0" err="1" smtClean="0"/>
              <a:t>ini</a:t>
            </a:r>
            <a:r>
              <a:rPr lang="en-US" sz="1000" dirty="0" smtClean="0"/>
              <a:t> </a:t>
            </a:r>
            <a:r>
              <a:rPr lang="en-US" sz="1000" dirty="0" err="1" smtClean="0"/>
              <a:t>mengubah</a:t>
            </a:r>
            <a:r>
              <a:rPr lang="en-US" sz="1000" dirty="0" smtClean="0"/>
              <a:t> </a:t>
            </a:r>
            <a:r>
              <a:rPr lang="en-US" sz="1000" dirty="0" err="1" smtClean="0"/>
              <a:t>matriks</a:t>
            </a:r>
            <a:r>
              <a:rPr lang="en-US" sz="1000" dirty="0" smtClean="0"/>
              <a:t> 4x4 </a:t>
            </a:r>
            <a:r>
              <a:rPr lang="en-US" sz="1000" dirty="0" err="1" smtClean="0"/>
              <a:t>menjadi</a:t>
            </a:r>
            <a:r>
              <a:rPr lang="en-US" sz="1000" dirty="0" smtClean="0"/>
              <a:t> </a:t>
            </a:r>
            <a:r>
              <a:rPr lang="en-US" sz="1000" dirty="0" err="1" smtClean="0"/>
              <a:t>matriks</a:t>
            </a:r>
            <a:r>
              <a:rPr lang="en-US" sz="1000" dirty="0" smtClean="0"/>
              <a:t> 2x2. </a:t>
            </a:r>
            <a:r>
              <a:rPr lang="en-US" sz="1000" dirty="0" err="1" smtClean="0"/>
              <a:t>Ini</a:t>
            </a:r>
            <a:r>
              <a:rPr lang="en-US" sz="1000" dirty="0" smtClean="0"/>
              <a:t> </a:t>
            </a:r>
            <a:r>
              <a:rPr lang="en-US" sz="1000" dirty="0" err="1" smtClean="0"/>
              <a:t>terlihat</a:t>
            </a:r>
            <a:r>
              <a:rPr lang="en-US" sz="1000" dirty="0" smtClean="0"/>
              <a:t> </a:t>
            </a:r>
            <a:r>
              <a:rPr lang="en-US" sz="1000" dirty="0" err="1" smtClean="0"/>
              <a:t>seperti</a:t>
            </a:r>
            <a:r>
              <a:rPr lang="en-US" sz="1000" dirty="0" smtClean="0"/>
              <a:t> </a:t>
            </a:r>
            <a:r>
              <a:rPr lang="en-US" sz="1000" dirty="0" err="1" smtClean="0"/>
              <a:t>seseorang</a:t>
            </a:r>
            <a:r>
              <a:rPr lang="en-US" sz="1000" dirty="0" smtClean="0"/>
              <a:t> </a:t>
            </a:r>
            <a:r>
              <a:rPr lang="en-US" sz="1000" dirty="0" err="1" smtClean="0"/>
              <a:t>memancarkan</a:t>
            </a:r>
            <a:r>
              <a:rPr lang="en-US" sz="1000" dirty="0" smtClean="0"/>
              <a:t> </a:t>
            </a:r>
            <a:r>
              <a:rPr lang="en-US" sz="1000" dirty="0" err="1" smtClean="0"/>
              <a:t>cahaya</a:t>
            </a:r>
            <a:r>
              <a:rPr lang="en-US" sz="1000" dirty="0" smtClean="0"/>
              <a:t> </a:t>
            </a:r>
            <a:r>
              <a:rPr lang="en-US" sz="1000" dirty="0" err="1" smtClean="0"/>
              <a:t>dari</a:t>
            </a:r>
            <a:r>
              <a:rPr lang="en-US" sz="1000" dirty="0" smtClean="0"/>
              <a:t> </a:t>
            </a:r>
            <a:r>
              <a:rPr lang="en-US" sz="1000" dirty="0" err="1" smtClean="0"/>
              <a:t>kiri</a:t>
            </a:r>
            <a:r>
              <a:rPr lang="en-US" sz="1000" dirty="0" smtClean="0"/>
              <a:t> </a:t>
            </a:r>
            <a:r>
              <a:rPr lang="en-US" sz="1000" dirty="0" err="1" smtClean="0"/>
              <a:t>ke</a:t>
            </a:r>
            <a:r>
              <a:rPr lang="en-US" sz="1000" dirty="0" smtClean="0"/>
              <a:t> </a:t>
            </a:r>
            <a:r>
              <a:rPr lang="en-US" sz="1000" dirty="0" err="1" smtClean="0"/>
              <a:t>kanan</a:t>
            </a:r>
            <a:r>
              <a:rPr lang="en-US" sz="1000" dirty="0" smtClean="0"/>
              <a:t>, </a:t>
            </a:r>
            <a:r>
              <a:rPr lang="en-US" sz="1000" dirty="0" err="1" smtClean="0"/>
              <a:t>dan</a:t>
            </a:r>
            <a:r>
              <a:rPr lang="en-US" sz="1000" dirty="0" smtClean="0"/>
              <a:t> </a:t>
            </a:r>
            <a:r>
              <a:rPr lang="en-US" sz="1000" dirty="0" err="1" smtClean="0"/>
              <a:t>memproyeksikan</a:t>
            </a:r>
            <a:r>
              <a:rPr lang="en-US" sz="1000" dirty="0" smtClean="0"/>
              <a:t> </a:t>
            </a:r>
            <a:r>
              <a:rPr lang="en-US" sz="1000" dirty="0" err="1" smtClean="0"/>
              <a:t>sebuah</a:t>
            </a:r>
            <a:r>
              <a:rPr lang="en-US" sz="1000" dirty="0" smtClean="0"/>
              <a:t> </a:t>
            </a:r>
            <a:r>
              <a:rPr lang="en-US" sz="1000" dirty="0" err="1" smtClean="0"/>
              <a:t>objek</a:t>
            </a:r>
            <a:r>
              <a:rPr lang="en-US" sz="1000" dirty="0" smtClean="0"/>
              <a:t> (</a:t>
            </a:r>
            <a:r>
              <a:rPr lang="en-US" sz="1000" dirty="0" err="1" smtClean="0"/>
              <a:t>matriks</a:t>
            </a:r>
            <a:r>
              <a:rPr lang="en-US" sz="1000" dirty="0" smtClean="0"/>
              <a:t> 4x4) </a:t>
            </a:r>
            <a:r>
              <a:rPr lang="en-US" sz="1000" dirty="0" err="1" smtClean="0"/>
              <a:t>melalui</a:t>
            </a:r>
            <a:r>
              <a:rPr lang="en-US" sz="1000" dirty="0" smtClean="0"/>
              <a:t> </a:t>
            </a:r>
            <a:r>
              <a:rPr lang="en-US" sz="1000" dirty="0" err="1" smtClean="0"/>
              <a:t>lubang</a:t>
            </a:r>
            <a:r>
              <a:rPr lang="en-US" sz="1000" dirty="0" smtClean="0"/>
              <a:t> (kernel 3x3), </a:t>
            </a:r>
            <a:r>
              <a:rPr lang="en-US" sz="1000" dirty="0" err="1" smtClean="0"/>
              <a:t>dan</a:t>
            </a:r>
            <a:r>
              <a:rPr lang="en-US" sz="1000" dirty="0" smtClean="0"/>
              <a:t> </a:t>
            </a:r>
            <a:r>
              <a:rPr lang="en-US" sz="1000" dirty="0" err="1" smtClean="0"/>
              <a:t>menghasilkan</a:t>
            </a:r>
            <a:r>
              <a:rPr lang="en-US" sz="1000" dirty="0" smtClean="0"/>
              <a:t> </a:t>
            </a:r>
            <a:r>
              <a:rPr lang="en-US" sz="1000" dirty="0" err="1" smtClean="0"/>
              <a:t>objek</a:t>
            </a:r>
            <a:r>
              <a:rPr lang="en-US" sz="1000" dirty="0" smtClean="0"/>
              <a:t> yang </a:t>
            </a:r>
            <a:r>
              <a:rPr lang="en-US" sz="1000" dirty="0" err="1" smtClean="0"/>
              <a:t>lebih</a:t>
            </a:r>
            <a:r>
              <a:rPr lang="en-US" sz="1000" dirty="0" smtClean="0"/>
              <a:t> </a:t>
            </a:r>
            <a:r>
              <a:rPr lang="en-US" sz="1000" dirty="0" err="1" smtClean="0"/>
              <a:t>kecil</a:t>
            </a:r>
            <a:r>
              <a:rPr lang="en-US" sz="1000" dirty="0" smtClean="0"/>
              <a:t> (</a:t>
            </a:r>
            <a:r>
              <a:rPr lang="en-US" sz="1000" dirty="0" err="1" smtClean="0"/>
              <a:t>matriks</a:t>
            </a:r>
            <a:r>
              <a:rPr lang="en-US" sz="1000" dirty="0" smtClean="0"/>
              <a:t> 2x2). </a:t>
            </a:r>
            <a:r>
              <a:rPr lang="en-US" sz="1000" dirty="0" err="1" smtClean="0"/>
              <a:t>Sekarang</a:t>
            </a:r>
            <a:r>
              <a:rPr lang="en-US" sz="1000" dirty="0" smtClean="0"/>
              <a:t> </a:t>
            </a:r>
            <a:r>
              <a:rPr lang="en-US" sz="1000" dirty="0" err="1" smtClean="0"/>
              <a:t>pertanyaan</a:t>
            </a:r>
            <a:r>
              <a:rPr lang="en-US" sz="1000" dirty="0" smtClean="0"/>
              <a:t> </a:t>
            </a:r>
            <a:r>
              <a:rPr lang="en-US" sz="1000" dirty="0" err="1" smtClean="0"/>
              <a:t>kita</a:t>
            </a:r>
            <a:r>
              <a:rPr lang="en-US" sz="1000" dirty="0" smtClean="0"/>
              <a:t> </a:t>
            </a:r>
            <a:r>
              <a:rPr lang="en-US" sz="1000" dirty="0" err="1" smtClean="0"/>
              <a:t>adalah</a:t>
            </a:r>
            <a:r>
              <a:rPr lang="en-US" sz="1000" dirty="0" smtClean="0"/>
              <a:t>: </a:t>
            </a:r>
            <a:r>
              <a:rPr lang="en-US" sz="1000" dirty="0" err="1" smtClean="0"/>
              <a:t>bagaimana</a:t>
            </a:r>
            <a:r>
              <a:rPr lang="en-US" sz="1000" dirty="0" smtClean="0"/>
              <a:t> </a:t>
            </a:r>
            <a:r>
              <a:rPr lang="en-US" sz="1000" dirty="0" err="1" smtClean="0"/>
              <a:t>jika</a:t>
            </a:r>
            <a:r>
              <a:rPr lang="en-US" sz="1000" dirty="0" smtClean="0"/>
              <a:t> </a:t>
            </a:r>
            <a:r>
              <a:rPr lang="en-US" sz="1000" dirty="0" err="1" smtClean="0"/>
              <a:t>kita</a:t>
            </a:r>
            <a:r>
              <a:rPr lang="en-US" sz="1000" dirty="0" smtClean="0"/>
              <a:t> </a:t>
            </a:r>
            <a:r>
              <a:rPr lang="en-US" sz="1000" dirty="0" err="1" smtClean="0"/>
              <a:t>ingin</a:t>
            </a:r>
            <a:r>
              <a:rPr lang="en-US" sz="1000" dirty="0" smtClean="0"/>
              <a:t> </a:t>
            </a:r>
            <a:r>
              <a:rPr lang="en-US" sz="1000" dirty="0" err="1" smtClean="0"/>
              <a:t>mundur</a:t>
            </a:r>
            <a:r>
              <a:rPr lang="en-US" sz="1000" dirty="0" smtClean="0"/>
              <a:t> </a:t>
            </a:r>
            <a:r>
              <a:rPr lang="en-US" sz="1000" dirty="0" err="1" smtClean="0"/>
              <a:t>dari</a:t>
            </a:r>
            <a:r>
              <a:rPr lang="en-US" sz="1000" dirty="0" smtClean="0"/>
              <a:t> </a:t>
            </a:r>
            <a:r>
              <a:rPr lang="en-US" sz="1000" dirty="0" err="1" smtClean="0"/>
              <a:t>matriks</a:t>
            </a:r>
            <a:r>
              <a:rPr lang="en-US" sz="1000" dirty="0" smtClean="0"/>
              <a:t> 2x2 </a:t>
            </a:r>
            <a:r>
              <a:rPr lang="en-US" sz="1000" dirty="0" err="1" smtClean="0"/>
              <a:t>ke</a:t>
            </a:r>
            <a:r>
              <a:rPr lang="en-US" sz="1000" dirty="0" smtClean="0"/>
              <a:t> </a:t>
            </a:r>
            <a:r>
              <a:rPr lang="en-US" sz="1000" dirty="0" err="1" smtClean="0"/>
              <a:t>matriks</a:t>
            </a:r>
            <a:r>
              <a:rPr lang="en-US" sz="1000" dirty="0" smtClean="0"/>
              <a:t> 4x4? Nah, </a:t>
            </a:r>
            <a:r>
              <a:rPr lang="en-US" sz="1000" dirty="0" err="1" smtClean="0"/>
              <a:t>cara</a:t>
            </a:r>
            <a:r>
              <a:rPr lang="en-US" sz="1000" dirty="0" smtClean="0"/>
              <a:t> </a:t>
            </a:r>
            <a:r>
              <a:rPr lang="en-US" sz="1000" dirty="0" err="1" smtClean="0"/>
              <a:t>intuitifnya</a:t>
            </a:r>
            <a:r>
              <a:rPr lang="en-US" sz="1000" dirty="0" smtClean="0"/>
              <a:t> </a:t>
            </a:r>
            <a:r>
              <a:rPr lang="en-US" sz="1000" dirty="0" err="1" smtClean="0"/>
              <a:t>adalah</a:t>
            </a:r>
            <a:r>
              <a:rPr lang="en-US" sz="1000" dirty="0" smtClean="0"/>
              <a:t>, </a:t>
            </a:r>
            <a:r>
              <a:rPr lang="en-US" sz="1000" dirty="0" err="1" smtClean="0"/>
              <a:t>kita</a:t>
            </a:r>
            <a:r>
              <a:rPr lang="en-US" sz="1000" dirty="0" smtClean="0"/>
              <a:t> </a:t>
            </a:r>
            <a:r>
              <a:rPr lang="en-US" sz="1000" dirty="0" err="1" smtClean="0"/>
              <a:t>cukup</a:t>
            </a:r>
            <a:r>
              <a:rPr lang="en-US" sz="1000" dirty="0" smtClean="0"/>
              <a:t> </a:t>
            </a:r>
            <a:r>
              <a:rPr lang="en-US" sz="1000" dirty="0" err="1" smtClean="0"/>
              <a:t>mengarahkan</a:t>
            </a:r>
            <a:r>
              <a:rPr lang="en-US" sz="1000" dirty="0" smtClean="0"/>
              <a:t> </a:t>
            </a:r>
            <a:r>
              <a:rPr lang="en-US" sz="1000" dirty="0" err="1" smtClean="0"/>
              <a:t>cahayanya</a:t>
            </a:r>
            <a:r>
              <a:rPr lang="en-US" sz="1000" dirty="0" smtClean="0"/>
              <a:t> </a:t>
            </a:r>
            <a:r>
              <a:rPr lang="en-US" sz="1000" dirty="0" err="1" smtClean="0"/>
              <a:t>ke</a:t>
            </a:r>
            <a:r>
              <a:rPr lang="en-US" sz="1000" dirty="0" smtClean="0"/>
              <a:t> </a:t>
            </a:r>
            <a:r>
              <a:rPr lang="en-US" sz="1000" dirty="0" err="1" smtClean="0"/>
              <a:t>belakang</a:t>
            </a:r>
            <a:r>
              <a:rPr lang="en-US" sz="1000" dirty="0" smtClean="0"/>
              <a:t>! </a:t>
            </a:r>
            <a:r>
              <a:rPr lang="en-US" sz="1000" dirty="0" err="1" smtClean="0"/>
              <a:t>Secara</a:t>
            </a:r>
            <a:r>
              <a:rPr lang="en-US" sz="1000" dirty="0" smtClean="0"/>
              <a:t> </a:t>
            </a:r>
            <a:r>
              <a:rPr lang="en-US" sz="1000" dirty="0" err="1" smtClean="0"/>
              <a:t>matematis</a:t>
            </a:r>
            <a:r>
              <a:rPr lang="en-US" sz="1000" dirty="0" smtClean="0"/>
              <a:t>, </a:t>
            </a:r>
            <a:r>
              <a:rPr lang="en-US" sz="1000" dirty="0" err="1" smtClean="0"/>
              <a:t>daripada</a:t>
            </a:r>
            <a:r>
              <a:rPr lang="en-US" sz="1000" dirty="0" smtClean="0"/>
              <a:t> </a:t>
            </a:r>
            <a:r>
              <a:rPr lang="en-US" sz="1000" dirty="0" err="1" smtClean="0"/>
              <a:t>mengalikan</a:t>
            </a:r>
            <a:r>
              <a:rPr lang="en-US" sz="1000" dirty="0" smtClean="0"/>
              <a:t> </a:t>
            </a:r>
            <a:r>
              <a:rPr lang="en-US" sz="1000" dirty="0" err="1" smtClean="0"/>
              <a:t>dua</a:t>
            </a:r>
            <a:r>
              <a:rPr lang="en-US" sz="1000" dirty="0" smtClean="0"/>
              <a:t> </a:t>
            </a:r>
            <a:r>
              <a:rPr lang="en-US" sz="1000" dirty="0" err="1" smtClean="0"/>
              <a:t>matriks</a:t>
            </a:r>
            <a:r>
              <a:rPr lang="en-US" sz="1000" dirty="0" smtClean="0"/>
              <a:t> 3x3, </a:t>
            </a:r>
            <a:r>
              <a:rPr lang="en-US" sz="1000" dirty="0" err="1" smtClean="0"/>
              <a:t>kita</a:t>
            </a:r>
            <a:r>
              <a:rPr lang="en-US" sz="1000" dirty="0" smtClean="0"/>
              <a:t> </a:t>
            </a:r>
            <a:r>
              <a:rPr lang="en-US" sz="1000" dirty="0" err="1" smtClean="0"/>
              <a:t>dapat</a:t>
            </a:r>
            <a:r>
              <a:rPr lang="en-US" sz="1000" dirty="0" smtClean="0"/>
              <a:t> </a:t>
            </a:r>
            <a:r>
              <a:rPr lang="en-US" sz="1000" dirty="0" err="1" smtClean="0"/>
              <a:t>mengalikan</a:t>
            </a:r>
            <a:r>
              <a:rPr lang="en-US" sz="1000" dirty="0" smtClean="0"/>
              <a:t> </a:t>
            </a:r>
            <a:r>
              <a:rPr lang="en-US" sz="1000" dirty="0" err="1" smtClean="0"/>
              <a:t>setiap</a:t>
            </a:r>
            <a:r>
              <a:rPr lang="en-US" sz="1000" dirty="0" smtClean="0"/>
              <a:t> </a:t>
            </a:r>
            <a:r>
              <a:rPr lang="en-US" sz="1000" dirty="0" err="1" smtClean="0"/>
              <a:t>nilai</a:t>
            </a:r>
            <a:r>
              <a:rPr lang="en-US" sz="1000" dirty="0" smtClean="0"/>
              <a:t> di </a:t>
            </a:r>
            <a:r>
              <a:rPr lang="en-US" sz="1000" dirty="0" err="1" smtClean="0"/>
              <a:t>lapisan</a:t>
            </a:r>
            <a:r>
              <a:rPr lang="en-US" sz="1000" dirty="0" smtClean="0"/>
              <a:t> </a:t>
            </a:r>
            <a:r>
              <a:rPr lang="en-US" sz="1000" dirty="0" err="1" smtClean="0"/>
              <a:t>masukan</a:t>
            </a:r>
            <a:r>
              <a:rPr lang="en-US" sz="1000" dirty="0" smtClean="0"/>
              <a:t> </a:t>
            </a:r>
            <a:r>
              <a:rPr lang="en-US" sz="1000" dirty="0" err="1" smtClean="0"/>
              <a:t>dengan</a:t>
            </a:r>
            <a:r>
              <a:rPr lang="en-US" sz="1000" dirty="0" smtClean="0"/>
              <a:t> kernel 3x3 </a:t>
            </a:r>
            <a:r>
              <a:rPr lang="en-US" sz="1000" dirty="0" err="1" smtClean="0"/>
              <a:t>untuk</a:t>
            </a:r>
            <a:r>
              <a:rPr lang="en-US" sz="1000" dirty="0" smtClean="0"/>
              <a:t> </a:t>
            </a:r>
            <a:r>
              <a:rPr lang="en-US" sz="1000" dirty="0" err="1" smtClean="0"/>
              <a:t>menghasilkan</a:t>
            </a:r>
            <a:r>
              <a:rPr lang="en-US" sz="1000" dirty="0" smtClean="0"/>
              <a:t> </a:t>
            </a:r>
            <a:r>
              <a:rPr lang="en-US" sz="1000" dirty="0" err="1" smtClean="0"/>
              <a:t>matriks</a:t>
            </a:r>
            <a:r>
              <a:rPr lang="en-US" sz="1000" dirty="0" smtClean="0"/>
              <a:t> 3x3. </a:t>
            </a:r>
            <a:r>
              <a:rPr lang="en-US" sz="1000" dirty="0" err="1" smtClean="0"/>
              <a:t>Kemudian</a:t>
            </a:r>
            <a:r>
              <a:rPr lang="en-US" sz="1000" dirty="0" smtClean="0"/>
              <a:t>, </a:t>
            </a:r>
            <a:r>
              <a:rPr lang="en-US" sz="1000" dirty="0" err="1" smtClean="0"/>
              <a:t>kita</a:t>
            </a:r>
            <a:r>
              <a:rPr lang="en-US" sz="1000" dirty="0" smtClean="0"/>
              <a:t> </a:t>
            </a:r>
            <a:r>
              <a:rPr lang="en-US" sz="1000" dirty="0" err="1" smtClean="0"/>
              <a:t>tinggal</a:t>
            </a:r>
            <a:r>
              <a:rPr lang="en-US" sz="1000" dirty="0" smtClean="0"/>
              <a:t> </a:t>
            </a:r>
            <a:r>
              <a:rPr lang="en-US" sz="1000" dirty="0" err="1" smtClean="0"/>
              <a:t>menggabungkan</a:t>
            </a:r>
            <a:r>
              <a:rPr lang="en-US" sz="1000" dirty="0" smtClean="0"/>
              <a:t> </a:t>
            </a:r>
            <a:r>
              <a:rPr lang="en-US" sz="1000" dirty="0" err="1" smtClean="0"/>
              <a:t>semuanya</a:t>
            </a:r>
            <a:r>
              <a:rPr lang="en-US" sz="1000" dirty="0" smtClean="0"/>
              <a:t> </a:t>
            </a:r>
            <a:r>
              <a:rPr lang="en-US" sz="1000" dirty="0" err="1" smtClean="0"/>
              <a:t>sesuai</a:t>
            </a:r>
            <a:r>
              <a:rPr lang="en-US" sz="1000" dirty="0" smtClean="0"/>
              <a:t> </a:t>
            </a:r>
            <a:r>
              <a:rPr lang="en-US" sz="1000" dirty="0" err="1" smtClean="0"/>
              <a:t>dengan</a:t>
            </a:r>
            <a:r>
              <a:rPr lang="en-US" sz="1000" dirty="0" smtClean="0"/>
              <a:t> </a:t>
            </a:r>
            <a:r>
              <a:rPr lang="en-US" sz="1000" dirty="0" err="1" smtClean="0"/>
              <a:t>posisi</a:t>
            </a:r>
            <a:r>
              <a:rPr lang="en-US" sz="1000" dirty="0" smtClean="0"/>
              <a:t> </a:t>
            </a:r>
            <a:r>
              <a:rPr lang="en-US" sz="1000" dirty="0" err="1" smtClean="0"/>
              <a:t>awal</a:t>
            </a:r>
            <a:r>
              <a:rPr lang="en-US" sz="1000" dirty="0" smtClean="0"/>
              <a:t> di </a:t>
            </a:r>
            <a:r>
              <a:rPr lang="en-US" sz="1000" dirty="0" err="1" smtClean="0"/>
              <a:t>lapisan</a:t>
            </a:r>
            <a:r>
              <a:rPr lang="en-US" sz="1000" dirty="0" smtClean="0"/>
              <a:t> </a:t>
            </a:r>
            <a:r>
              <a:rPr lang="en-US" sz="1000" dirty="0" err="1" smtClean="0"/>
              <a:t>masukan</a:t>
            </a:r>
            <a:r>
              <a:rPr lang="en-US" sz="1000" dirty="0" smtClean="0"/>
              <a:t>, </a:t>
            </a:r>
            <a:r>
              <a:rPr lang="en-US" sz="1000" dirty="0" err="1" smtClean="0"/>
              <a:t>dan</a:t>
            </a:r>
            <a:r>
              <a:rPr lang="en-US" sz="1000" dirty="0" smtClean="0"/>
              <a:t> </a:t>
            </a:r>
            <a:r>
              <a:rPr lang="en-US" sz="1000" dirty="0" err="1" smtClean="0"/>
              <a:t>menjumlahkan</a:t>
            </a:r>
            <a:r>
              <a:rPr lang="en-US" sz="1000" dirty="0" smtClean="0"/>
              <a:t> </a:t>
            </a:r>
            <a:r>
              <a:rPr lang="en-US" sz="1000" dirty="0" err="1" smtClean="0"/>
              <a:t>nilai-nilai</a:t>
            </a:r>
            <a:r>
              <a:rPr lang="en-US" sz="1000" dirty="0" smtClean="0"/>
              <a:t> yang </a:t>
            </a:r>
            <a:r>
              <a:rPr lang="en-US" sz="1000" dirty="0" err="1" smtClean="0"/>
              <a:t>tumpang</a:t>
            </a:r>
            <a:r>
              <a:rPr lang="en-US" sz="1000" dirty="0" smtClean="0"/>
              <a:t> </a:t>
            </a:r>
            <a:r>
              <a:rPr lang="en-US" sz="1000" dirty="0" err="1" smtClean="0"/>
              <a:t>tindih</a:t>
            </a:r>
            <a:r>
              <a:rPr lang="en-US" sz="1000" dirty="0" smtClean="0"/>
              <a:t> </a:t>
            </a:r>
            <a:r>
              <a:rPr lang="en-US" sz="1000" dirty="0" err="1" smtClean="0"/>
              <a:t>menjadi</a:t>
            </a:r>
            <a:r>
              <a:rPr lang="en-US" sz="1000" dirty="0" smtClean="0"/>
              <a:t> </a:t>
            </a:r>
            <a:r>
              <a:rPr lang="en-US" sz="1000" dirty="0" err="1" smtClean="0"/>
              <a:t>satu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7435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02454" y="696366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import </a:t>
            </a:r>
            <a:r>
              <a:rPr lang="en-US" dirty="0" err="1" smtClean="0"/>
              <a:t>numpy</a:t>
            </a:r>
            <a:r>
              <a:rPr lang="en-US" dirty="0" smtClean="0"/>
              <a:t> as np</a:t>
            </a:r>
          </a:p>
          <a:p>
            <a:r>
              <a:rPr lang="en-US" dirty="0" smtClean="0"/>
              <a:t>X = </a:t>
            </a:r>
            <a:r>
              <a:rPr lang="en-US" dirty="0" err="1" smtClean="0"/>
              <a:t>np.array</a:t>
            </a:r>
            <a:r>
              <a:rPr lang="en-US" dirty="0" smtClean="0"/>
              <a:t>([[3, 5, 2, 7], [4, 1, 3, 8], [6, 3, 8, 2], [9, 6, 1, 5]])</a:t>
            </a:r>
          </a:p>
          <a:p>
            <a:r>
              <a:rPr lang="en-US" dirty="0" smtClean="0"/>
              <a:t>X = </a:t>
            </a:r>
            <a:r>
              <a:rPr lang="en-US" dirty="0" err="1" smtClean="0"/>
              <a:t>X.reshape</a:t>
            </a:r>
            <a:r>
              <a:rPr lang="en-US" dirty="0" smtClean="0"/>
              <a:t>(1, 4, 4, 1)</a:t>
            </a:r>
          </a:p>
          <a:p>
            <a:r>
              <a:rPr lang="en-US" dirty="0" smtClean="0"/>
              <a:t>model_Conv2D = </a:t>
            </a:r>
            <a:r>
              <a:rPr lang="en-US" dirty="0" err="1" smtClean="0"/>
              <a:t>keras.models.Sequential</a:t>
            </a:r>
            <a:r>
              <a:rPr lang="en-US" dirty="0" smtClean="0"/>
              <a:t>()</a:t>
            </a:r>
          </a:p>
          <a:p>
            <a:r>
              <a:rPr lang="en-US" dirty="0" smtClean="0"/>
              <a:t>model_Conv2D.add(keras.layers.Conv2D(1, (3, 3), strides=(1, 1), padding='valid', </a:t>
            </a:r>
            <a:r>
              <a:rPr lang="en-US" dirty="0" err="1" smtClean="0"/>
              <a:t>input_shape</a:t>
            </a:r>
            <a:r>
              <a:rPr lang="en-US" dirty="0" smtClean="0"/>
              <a:t>=(4, 4, 1)))</a:t>
            </a:r>
          </a:p>
          <a:p>
            <a:r>
              <a:rPr lang="en-US" dirty="0" smtClean="0"/>
              <a:t>weights = [</a:t>
            </a:r>
            <a:r>
              <a:rPr lang="en-US" dirty="0" err="1" smtClean="0"/>
              <a:t>np.asarray</a:t>
            </a:r>
            <a:r>
              <a:rPr lang="en-US" dirty="0" smtClean="0"/>
              <a:t>([[[[1]], [[2]], [[1]]], [[[2]], [[1]], [[2]]], [[[1]], [[1]], [[2]]]]), </a:t>
            </a:r>
            <a:r>
              <a:rPr lang="en-US" dirty="0" err="1" smtClean="0"/>
              <a:t>np.asarray</a:t>
            </a:r>
            <a:r>
              <a:rPr lang="en-US" dirty="0" smtClean="0"/>
              <a:t>([0])]</a:t>
            </a:r>
          </a:p>
          <a:p>
            <a:r>
              <a:rPr lang="en-US" dirty="0" smtClean="0"/>
              <a:t>model_Conv2D.set_weights(weights)</a:t>
            </a:r>
          </a:p>
          <a:p>
            <a:r>
              <a:rPr lang="en-US" dirty="0" err="1" smtClean="0"/>
              <a:t>yhat</a:t>
            </a:r>
            <a:r>
              <a:rPr lang="en-US" dirty="0" smtClean="0"/>
              <a:t> = model_Conv2D.predict(X)</a:t>
            </a:r>
          </a:p>
          <a:p>
            <a:r>
              <a:rPr lang="en-US" dirty="0" err="1" smtClean="0"/>
              <a:t>yhat.reshape</a:t>
            </a:r>
            <a:r>
              <a:rPr lang="en-US" dirty="0" smtClean="0"/>
              <a:t>(2, 2)</a:t>
            </a:r>
          </a:p>
          <a:p>
            <a:endParaRPr lang="en-US" dirty="0"/>
          </a:p>
          <a:p>
            <a:r>
              <a:rPr lang="en-US" dirty="0" smtClean="0"/>
              <a:t>Out[11] : array([[55.,  52.],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         [57.,  50.]], </a:t>
            </a:r>
            <a:r>
              <a:rPr lang="en-US" dirty="0" err="1" smtClean="0"/>
              <a:t>dtype</a:t>
            </a:r>
            <a:r>
              <a:rPr lang="en-US" dirty="0" smtClean="0"/>
              <a:t>=float32)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759388" y="696366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X = </a:t>
            </a:r>
            <a:r>
              <a:rPr lang="en-US" dirty="0" err="1" smtClean="0"/>
              <a:t>yhat</a:t>
            </a:r>
            <a:endParaRPr lang="en-US" dirty="0" smtClean="0"/>
          </a:p>
          <a:p>
            <a:r>
              <a:rPr lang="en-US" dirty="0" smtClean="0"/>
              <a:t>model_Conv2D = </a:t>
            </a:r>
            <a:r>
              <a:rPr lang="en-US" dirty="0" err="1" smtClean="0"/>
              <a:t>keras.models.Sequential</a:t>
            </a:r>
            <a:r>
              <a:rPr lang="en-US" dirty="0" smtClean="0"/>
              <a:t>()</a:t>
            </a:r>
          </a:p>
          <a:p>
            <a:r>
              <a:rPr lang="en-US" dirty="0" smtClean="0"/>
              <a:t>model_Conv2D.add(keras.layers.Conv2DTranspose(1, (3, 3), strides=(1, 1), padding='valid', </a:t>
            </a:r>
            <a:r>
              <a:rPr lang="en-US" dirty="0" err="1" smtClean="0"/>
              <a:t>input_shape</a:t>
            </a:r>
            <a:r>
              <a:rPr lang="en-US" dirty="0" smtClean="0"/>
              <a:t>=(2, 2, 1)))</a:t>
            </a:r>
          </a:p>
          <a:p>
            <a:r>
              <a:rPr lang="en-US" dirty="0" smtClean="0"/>
              <a:t>weights = [</a:t>
            </a:r>
            <a:r>
              <a:rPr lang="en-US" dirty="0" err="1" smtClean="0"/>
              <a:t>np.asarray</a:t>
            </a:r>
            <a:r>
              <a:rPr lang="en-US" dirty="0" smtClean="0"/>
              <a:t>([[[[1]], [[2]], [[1]]], [[[2]], [[1]], [[2]]], [[[1]], [[1]], [[2]]]]), </a:t>
            </a:r>
            <a:r>
              <a:rPr lang="en-US" dirty="0" err="1" smtClean="0"/>
              <a:t>np.asarray</a:t>
            </a:r>
            <a:r>
              <a:rPr lang="en-US" dirty="0" smtClean="0"/>
              <a:t>([0])]</a:t>
            </a:r>
          </a:p>
          <a:p>
            <a:r>
              <a:rPr lang="en-US" dirty="0" smtClean="0"/>
              <a:t>model_Conv2D.set_weights(weights)</a:t>
            </a:r>
          </a:p>
          <a:p>
            <a:r>
              <a:rPr lang="en-US" dirty="0" err="1" smtClean="0"/>
              <a:t>yhat</a:t>
            </a:r>
            <a:r>
              <a:rPr lang="en-US" dirty="0" smtClean="0"/>
              <a:t> = model_Conv2D.predict(X)</a:t>
            </a:r>
          </a:p>
          <a:p>
            <a:r>
              <a:rPr lang="en-US" dirty="0" err="1" smtClean="0"/>
              <a:t>yhat.reshape</a:t>
            </a:r>
            <a:r>
              <a:rPr lang="en-US" dirty="0" smtClean="0"/>
              <a:t>(4, 4)</a:t>
            </a:r>
          </a:p>
          <a:p>
            <a:endParaRPr lang="en-US" dirty="0"/>
          </a:p>
          <a:p>
            <a:r>
              <a:rPr lang="en-US" dirty="0" smtClean="0"/>
              <a:t>Out[11] : array([[55.,  162., 159., 52.],</a:t>
            </a:r>
          </a:p>
          <a:p>
            <a:r>
              <a:rPr lang="en-US" dirty="0" smtClean="0"/>
              <a:t>                              [167.,  323.,  319.,  153],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        [169.,  264.,  326.,  204]’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             [57.,  107.,  100.]], </a:t>
            </a:r>
            <a:r>
              <a:rPr lang="en-US" dirty="0" err="1" smtClean="0"/>
              <a:t>dtype</a:t>
            </a:r>
            <a:r>
              <a:rPr lang="en-US" dirty="0" smtClean="0"/>
              <a:t>=float32)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1423987"/>
            <a:ext cx="6858000" cy="40100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7712" y="1033462"/>
            <a:ext cx="307657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63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7680" y="1222354"/>
            <a:ext cx="6096000" cy="507831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konvolusional</a:t>
            </a:r>
            <a:r>
              <a:rPr lang="en-US" dirty="0" smtClean="0"/>
              <a:t> yang </a:t>
            </a:r>
            <a:r>
              <a:rPr lang="en-US" dirty="0" err="1" smtClean="0"/>
              <a:t>ditransposisikan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upsampling</a:t>
            </a:r>
            <a:r>
              <a:rPr lang="en-US" dirty="0" smtClean="0"/>
              <a:t> yang </a:t>
            </a:r>
            <a:r>
              <a:rPr lang="en-US" dirty="0" err="1" smtClean="0"/>
              <a:t>menghasilkan</a:t>
            </a:r>
            <a:r>
              <a:rPr lang="en-US" dirty="0" smtClean="0"/>
              <a:t> </a:t>
            </a:r>
            <a:r>
              <a:rPr lang="en-US" dirty="0" err="1" smtClean="0"/>
              <a:t>peta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keluaran</a:t>
            </a:r>
            <a:r>
              <a:rPr lang="en-US" dirty="0" smtClean="0"/>
              <a:t> yang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besar</a:t>
            </a:r>
            <a:r>
              <a:rPr lang="en-US" dirty="0" smtClean="0"/>
              <a:t> </a:t>
            </a:r>
            <a:r>
              <a:rPr lang="en-US" dirty="0" err="1" smtClean="0"/>
              <a:t>daripada</a:t>
            </a:r>
            <a:r>
              <a:rPr lang="en-US" dirty="0" smtClean="0"/>
              <a:t> </a:t>
            </a:r>
            <a:r>
              <a:rPr lang="en-US" dirty="0" err="1" smtClean="0"/>
              <a:t>peta</a:t>
            </a:r>
            <a:r>
              <a:rPr lang="en-US" dirty="0" smtClean="0"/>
              <a:t> </a:t>
            </a:r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masukan</a:t>
            </a:r>
            <a:r>
              <a:rPr lang="en-US" dirty="0" smtClean="0"/>
              <a:t>.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mirip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dekonvolusional</a:t>
            </a:r>
            <a:r>
              <a:rPr lang="en-US" dirty="0" smtClean="0"/>
              <a:t>.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dekonvolusional</a:t>
            </a:r>
            <a:r>
              <a:rPr lang="en-US" dirty="0" smtClean="0"/>
              <a:t> </a:t>
            </a:r>
            <a:r>
              <a:rPr lang="en-US" dirty="0" err="1" smtClean="0"/>
              <a:t>membalikkan</a:t>
            </a:r>
            <a:r>
              <a:rPr lang="en-US" dirty="0" smtClean="0"/>
              <a:t>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tersebut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konvolusional</a:t>
            </a:r>
            <a:r>
              <a:rPr lang="en-US" dirty="0" smtClean="0"/>
              <a:t> </a:t>
            </a:r>
            <a:r>
              <a:rPr lang="en-US" dirty="0" err="1" smtClean="0"/>
              <a:t>standar</a:t>
            </a:r>
            <a:r>
              <a:rPr lang="en-US" dirty="0" smtClean="0"/>
              <a:t> .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keluaran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konvolusional</a:t>
            </a:r>
            <a:r>
              <a:rPr lang="en-US" dirty="0" smtClean="0"/>
              <a:t> </a:t>
            </a:r>
            <a:r>
              <a:rPr lang="en-US" dirty="0" err="1" smtClean="0"/>
              <a:t>standar</a:t>
            </a:r>
            <a:r>
              <a:rPr lang="en-US" dirty="0" smtClean="0"/>
              <a:t> </a:t>
            </a:r>
            <a:r>
              <a:rPr lang="en-US" dirty="0" err="1" smtClean="0"/>
              <a:t>didekonvolusionalkan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dekonvolusional</a:t>
            </a:r>
            <a:r>
              <a:rPr lang="en-US" dirty="0" smtClean="0"/>
              <a:t>,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keluarannya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nilai</a:t>
            </a:r>
            <a:r>
              <a:rPr lang="en-US" dirty="0" smtClean="0"/>
              <a:t> </a:t>
            </a:r>
            <a:r>
              <a:rPr lang="en-US" dirty="0" err="1" smtClean="0"/>
              <a:t>aslinya</a:t>
            </a:r>
            <a:r>
              <a:rPr lang="en-US" dirty="0" smtClean="0"/>
              <a:t>. </a:t>
            </a:r>
            <a:r>
              <a:rPr lang="en-US" dirty="0" err="1" smtClean="0"/>
              <a:t>Sementara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konvolusional</a:t>
            </a:r>
            <a:r>
              <a:rPr lang="en-US" dirty="0" smtClean="0"/>
              <a:t> yang </a:t>
            </a:r>
            <a:r>
              <a:rPr lang="en-US" dirty="0" err="1" smtClean="0"/>
              <a:t>ditransposisikan</a:t>
            </a:r>
            <a:r>
              <a:rPr lang="en-US" dirty="0" smtClean="0"/>
              <a:t>, </a:t>
            </a:r>
            <a:r>
              <a:rPr lang="en-US" dirty="0" err="1" smtClean="0"/>
              <a:t>nilainya</a:t>
            </a:r>
            <a:r>
              <a:rPr lang="en-US" dirty="0" smtClean="0"/>
              <a:t>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sama</a:t>
            </a:r>
            <a:r>
              <a:rPr lang="en-US" dirty="0" smtClean="0"/>
              <a:t>, </a:t>
            </a:r>
            <a:r>
              <a:rPr lang="en-US" dirty="0" err="1" smtClean="0"/>
              <a:t>tetapi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dibalik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dimensi</a:t>
            </a:r>
            <a:r>
              <a:rPr lang="en-US" dirty="0" smtClean="0"/>
              <a:t> yang </a:t>
            </a:r>
            <a:r>
              <a:rPr lang="en-US" dirty="0" err="1" smtClean="0"/>
              <a:t>sama</a:t>
            </a:r>
            <a:r>
              <a:rPr lang="en-US" dirty="0" smtClean="0"/>
              <a:t>.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konvolusional</a:t>
            </a:r>
            <a:r>
              <a:rPr lang="en-US" dirty="0" smtClean="0"/>
              <a:t> yang </a:t>
            </a:r>
            <a:r>
              <a:rPr lang="en-US" dirty="0" err="1" smtClean="0"/>
              <a:t>ditransposisi</a:t>
            </a:r>
            <a:r>
              <a:rPr lang="en-US" dirty="0" smtClean="0"/>
              <a:t> </a:t>
            </a:r>
            <a:r>
              <a:rPr lang="en-US" dirty="0" err="1" smtClean="0"/>
              <a:t>digunakan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berbagai</a:t>
            </a:r>
            <a:r>
              <a:rPr lang="en-US" dirty="0" smtClean="0"/>
              <a:t> </a:t>
            </a:r>
            <a:r>
              <a:rPr lang="en-US" dirty="0" err="1" smtClean="0"/>
              <a:t>tugas</a:t>
            </a:r>
            <a:r>
              <a:rPr lang="en-US" dirty="0" smtClean="0"/>
              <a:t>, </a:t>
            </a:r>
            <a:r>
              <a:rPr lang="en-US" dirty="0" err="1" smtClean="0"/>
              <a:t>termasuk</a:t>
            </a:r>
            <a:r>
              <a:rPr lang="en-US" dirty="0" smtClean="0"/>
              <a:t> </a:t>
            </a:r>
            <a:r>
              <a:rPr lang="en-US" dirty="0" err="1" smtClean="0"/>
              <a:t>pembuatan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, </a:t>
            </a:r>
            <a:r>
              <a:rPr lang="en-US" dirty="0" err="1" smtClean="0"/>
              <a:t>superresolusi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segmentasi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. </a:t>
            </a:r>
            <a:r>
              <a:rPr lang="en-US" dirty="0" err="1" smtClean="0"/>
              <a:t>Lapisan</a:t>
            </a:r>
            <a:r>
              <a:rPr lang="en-US" dirty="0" smtClean="0"/>
              <a:t>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khususnya</a:t>
            </a:r>
            <a:r>
              <a:rPr lang="en-US" dirty="0" smtClean="0"/>
              <a:t> </a:t>
            </a:r>
            <a:r>
              <a:rPr lang="en-US" dirty="0" err="1" smtClean="0"/>
              <a:t>berguna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tugas</a:t>
            </a:r>
            <a:r>
              <a:rPr lang="en-US" dirty="0" smtClean="0"/>
              <a:t> yang </a:t>
            </a:r>
            <a:r>
              <a:rPr lang="en-US" dirty="0" err="1" smtClean="0"/>
              <a:t>melibatkan</a:t>
            </a:r>
            <a:r>
              <a:rPr lang="en-US" dirty="0" smtClean="0"/>
              <a:t> </a:t>
            </a:r>
            <a:r>
              <a:rPr lang="en-US" dirty="0" err="1" smtClean="0"/>
              <a:t>upsampling</a:t>
            </a:r>
            <a:r>
              <a:rPr lang="en-US" dirty="0" smtClean="0"/>
              <a:t> data input, </a:t>
            </a:r>
            <a:r>
              <a:rPr lang="en-US" dirty="0" err="1" smtClean="0"/>
              <a:t>seperti</a:t>
            </a:r>
            <a:r>
              <a:rPr lang="en-US" dirty="0" smtClean="0"/>
              <a:t> </a:t>
            </a:r>
            <a:r>
              <a:rPr lang="en-US" dirty="0" err="1" smtClean="0"/>
              <a:t>mengubah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 </a:t>
            </a:r>
            <a:r>
              <a:rPr lang="en-US" dirty="0" err="1" smtClean="0"/>
              <a:t>beresolusi</a:t>
            </a:r>
            <a:r>
              <a:rPr lang="en-US" dirty="0" smtClean="0"/>
              <a:t> </a:t>
            </a:r>
            <a:r>
              <a:rPr lang="en-US" dirty="0" err="1" smtClean="0"/>
              <a:t>rendah</a:t>
            </a:r>
            <a:r>
              <a:rPr lang="en-US" dirty="0" smtClean="0"/>
              <a:t> </a:t>
            </a:r>
            <a:r>
              <a:rPr lang="en-US" dirty="0" err="1" smtClean="0"/>
              <a:t>menjadi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 </a:t>
            </a:r>
            <a:r>
              <a:rPr lang="en-US" dirty="0" err="1" smtClean="0"/>
              <a:t>beresolusi</a:t>
            </a:r>
            <a:r>
              <a:rPr lang="en-US" dirty="0" smtClean="0"/>
              <a:t> </a:t>
            </a:r>
            <a:r>
              <a:rPr lang="en-US" dirty="0" err="1" smtClean="0"/>
              <a:t>tinggi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sekumpulan</a:t>
            </a:r>
            <a:r>
              <a:rPr lang="en-US" dirty="0" smtClean="0"/>
              <a:t> </a:t>
            </a:r>
            <a:r>
              <a:rPr lang="en-US" dirty="0" err="1" smtClean="0"/>
              <a:t>vektor</a:t>
            </a:r>
            <a:r>
              <a:rPr lang="en-US" dirty="0" smtClean="0"/>
              <a:t> noise. </a:t>
            </a:r>
            <a:endParaRPr lang="en-US" dirty="0"/>
          </a:p>
        </p:txBody>
      </p:sp>
      <p:pic>
        <p:nvPicPr>
          <p:cNvPr id="1026" name="Picture 2" descr="Konvolusional yang Ditransposisi dengan langkah 2 - Geeksforgee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057" y="972972"/>
            <a:ext cx="5407833" cy="2703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80506" y="240434"/>
            <a:ext cx="10515600" cy="1325563"/>
          </a:xfrm>
        </p:spPr>
        <p:txBody>
          <a:bodyPr/>
          <a:lstStyle/>
          <a:p>
            <a:r>
              <a:rPr lang="en-US" dirty="0" err="1" smtClean="0"/>
              <a:t>Transfose</a:t>
            </a:r>
            <a:r>
              <a:rPr lang="en-US" dirty="0" smtClean="0"/>
              <a:t> Convolution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17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99" y="635837"/>
            <a:ext cx="4410075" cy="18954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88175" y="2751626"/>
            <a:ext cx="4836819" cy="181588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 err="1" smtClean="0"/>
              <a:t>def</a:t>
            </a:r>
            <a:r>
              <a:rPr lang="en-US" sz="1600" dirty="0" smtClean="0"/>
              <a:t> </a:t>
            </a:r>
            <a:r>
              <a:rPr lang="en-US" sz="1600" dirty="0" err="1" smtClean="0"/>
              <a:t>trans_conv</a:t>
            </a:r>
            <a:r>
              <a:rPr lang="en-US" sz="1600" dirty="0" smtClean="0"/>
              <a:t>(X, K):</a:t>
            </a:r>
          </a:p>
          <a:p>
            <a:r>
              <a:rPr lang="en-US" sz="1600" dirty="0" smtClean="0"/>
              <a:t>    h, w = </a:t>
            </a:r>
            <a:r>
              <a:rPr lang="en-US" sz="1600" dirty="0" err="1" smtClean="0"/>
              <a:t>K.shape</a:t>
            </a:r>
            <a:endParaRPr lang="en-US" sz="1600" dirty="0" smtClean="0"/>
          </a:p>
          <a:p>
            <a:r>
              <a:rPr lang="en-US" sz="1600" dirty="0" smtClean="0"/>
              <a:t>    Y = </a:t>
            </a:r>
            <a:r>
              <a:rPr lang="en-US" sz="1600" dirty="0" err="1" smtClean="0"/>
              <a:t>torch.zeros</a:t>
            </a:r>
            <a:r>
              <a:rPr lang="en-US" sz="1600" dirty="0" smtClean="0"/>
              <a:t>((</a:t>
            </a:r>
            <a:r>
              <a:rPr lang="en-US" sz="1600" dirty="0" err="1" smtClean="0"/>
              <a:t>X.shape</a:t>
            </a:r>
            <a:r>
              <a:rPr lang="en-US" sz="1600" dirty="0" smtClean="0"/>
              <a:t>[0] + h - 1, </a:t>
            </a:r>
            <a:r>
              <a:rPr lang="en-US" sz="1600" dirty="0" err="1" smtClean="0"/>
              <a:t>X.shape</a:t>
            </a:r>
            <a:r>
              <a:rPr lang="en-US" sz="1600" dirty="0" smtClean="0"/>
              <a:t>[1] + w - 1))</a:t>
            </a:r>
          </a:p>
          <a:p>
            <a:r>
              <a:rPr lang="en-US" sz="1600" dirty="0" smtClean="0"/>
              <a:t>    for </a:t>
            </a:r>
            <a:r>
              <a:rPr lang="en-US" sz="1600" dirty="0" err="1" smtClean="0"/>
              <a:t>i</a:t>
            </a:r>
            <a:r>
              <a:rPr lang="en-US" sz="1600" dirty="0" smtClean="0"/>
              <a:t> in range(</a:t>
            </a:r>
            <a:r>
              <a:rPr lang="en-US" sz="1600" dirty="0" err="1" smtClean="0"/>
              <a:t>X.shape</a:t>
            </a:r>
            <a:r>
              <a:rPr lang="en-US" sz="1600" dirty="0" smtClean="0"/>
              <a:t>[0]):</a:t>
            </a:r>
          </a:p>
          <a:p>
            <a:r>
              <a:rPr lang="en-US" sz="1600" dirty="0" smtClean="0"/>
              <a:t>        for j in range(</a:t>
            </a:r>
            <a:r>
              <a:rPr lang="en-US" sz="1600" dirty="0" err="1" smtClean="0"/>
              <a:t>X.shape</a:t>
            </a:r>
            <a:r>
              <a:rPr lang="en-US" sz="1600" dirty="0" smtClean="0"/>
              <a:t>[1]):</a:t>
            </a:r>
          </a:p>
          <a:p>
            <a:r>
              <a:rPr lang="en-US" sz="1600" dirty="0" smtClean="0"/>
              <a:t>            Y[</a:t>
            </a:r>
            <a:r>
              <a:rPr lang="en-US" sz="1600" dirty="0" err="1" smtClean="0"/>
              <a:t>i</a:t>
            </a:r>
            <a:r>
              <a:rPr lang="en-US" sz="1600" dirty="0" smtClean="0"/>
              <a:t>: </a:t>
            </a:r>
            <a:r>
              <a:rPr lang="en-US" sz="1600" dirty="0" err="1" smtClean="0"/>
              <a:t>i</a:t>
            </a:r>
            <a:r>
              <a:rPr lang="en-US" sz="1600" dirty="0" smtClean="0"/>
              <a:t> + h, j: j + w] += X[</a:t>
            </a:r>
            <a:r>
              <a:rPr lang="en-US" sz="1600" dirty="0" err="1" smtClean="0"/>
              <a:t>i</a:t>
            </a:r>
            <a:r>
              <a:rPr lang="en-US" sz="1600" dirty="0" smtClean="0"/>
              <a:t>, j] * K</a:t>
            </a:r>
          </a:p>
          <a:p>
            <a:r>
              <a:rPr lang="en-US" sz="1600" dirty="0" smtClean="0"/>
              <a:t>    return Y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>
            <a:off x="288175" y="4704890"/>
            <a:ext cx="4836819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X = </a:t>
            </a:r>
            <a:r>
              <a:rPr lang="en-US" dirty="0" err="1" smtClean="0"/>
              <a:t>torch.tensor</a:t>
            </a:r>
            <a:r>
              <a:rPr lang="en-US" dirty="0" smtClean="0"/>
              <a:t>([[0.0, 1.0], [2.0, 3.0]])</a:t>
            </a:r>
          </a:p>
          <a:p>
            <a:r>
              <a:rPr lang="en-US" dirty="0" smtClean="0"/>
              <a:t>K = </a:t>
            </a:r>
            <a:r>
              <a:rPr lang="en-US" dirty="0" err="1" smtClean="0"/>
              <a:t>torch.tensor</a:t>
            </a:r>
            <a:r>
              <a:rPr lang="en-US" dirty="0" smtClean="0"/>
              <a:t>([[0.0, 1.0], [2.0, 3.0]])</a:t>
            </a:r>
          </a:p>
          <a:p>
            <a:r>
              <a:rPr lang="en-US" dirty="0" err="1" smtClean="0"/>
              <a:t>trans_conv</a:t>
            </a:r>
            <a:r>
              <a:rPr lang="en-US" dirty="0" smtClean="0"/>
              <a:t>(X, K)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7498" y="5782677"/>
            <a:ext cx="4467496" cy="923330"/>
          </a:xfrm>
          <a:prstGeom prst="rect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 smtClean="0"/>
              <a:t>tensor([[ 0.,  0.,  1.],</a:t>
            </a:r>
          </a:p>
          <a:p>
            <a:r>
              <a:rPr lang="en-US" dirty="0" smtClean="0"/>
              <a:t>        [ 0.,  4.,  6.],</a:t>
            </a:r>
          </a:p>
          <a:p>
            <a:r>
              <a:rPr lang="en-US" dirty="0" smtClean="0"/>
              <a:t>        [ 4., 12.,  9.]])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124994" y="490585"/>
            <a:ext cx="6096000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>
            <a:spAutoFit/>
          </a:bodyPr>
          <a:lstStyle/>
          <a:p>
            <a:r>
              <a:rPr lang="en-US" dirty="0" smtClean="0"/>
              <a:t>X, K = </a:t>
            </a:r>
            <a:r>
              <a:rPr lang="en-US" dirty="0" err="1" smtClean="0"/>
              <a:t>X.reshape</a:t>
            </a:r>
            <a:r>
              <a:rPr lang="en-US" dirty="0" smtClean="0"/>
              <a:t>(1, 1, 2, 2), </a:t>
            </a:r>
            <a:r>
              <a:rPr lang="en-US" dirty="0" err="1" smtClean="0"/>
              <a:t>K.reshape</a:t>
            </a:r>
            <a:r>
              <a:rPr lang="en-US" dirty="0" smtClean="0"/>
              <a:t>(1, 1, 2, 2)</a:t>
            </a:r>
          </a:p>
          <a:p>
            <a:r>
              <a:rPr lang="en-US" dirty="0" err="1" smtClean="0"/>
              <a:t>tconv</a:t>
            </a:r>
            <a:r>
              <a:rPr lang="en-US" dirty="0" smtClean="0"/>
              <a:t> = nn.ConvTranspose2d(1, 1, </a:t>
            </a:r>
            <a:r>
              <a:rPr lang="en-US" dirty="0" err="1" smtClean="0"/>
              <a:t>kernel_size</a:t>
            </a:r>
            <a:r>
              <a:rPr lang="en-US" dirty="0" smtClean="0"/>
              <a:t>=2, bias=False)</a:t>
            </a:r>
          </a:p>
          <a:p>
            <a:r>
              <a:rPr lang="en-US" dirty="0" err="1" smtClean="0"/>
              <a:t>tconv.weight.data</a:t>
            </a:r>
            <a:r>
              <a:rPr lang="en-US" dirty="0" smtClean="0"/>
              <a:t> = K</a:t>
            </a:r>
          </a:p>
          <a:p>
            <a:r>
              <a:rPr lang="en-US" dirty="0" err="1" smtClean="0"/>
              <a:t>tconv</a:t>
            </a:r>
            <a:r>
              <a:rPr lang="en-US" dirty="0" smtClean="0"/>
              <a:t>(X)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451566" y="2069647"/>
            <a:ext cx="5769428" cy="923330"/>
          </a:xfrm>
          <a:prstGeom prst="rect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 smtClean="0"/>
              <a:t>tensor([[[[ 0.,  0.,  1.],</a:t>
            </a:r>
          </a:p>
          <a:p>
            <a:r>
              <a:rPr lang="en-US" dirty="0" smtClean="0"/>
              <a:t>          [ 0.,  4.,  6.],</a:t>
            </a:r>
          </a:p>
          <a:p>
            <a:r>
              <a:rPr lang="en-US" dirty="0" smtClean="0"/>
              <a:t>          [ 4., 12.,  9.]]]], </a:t>
            </a:r>
            <a:r>
              <a:rPr lang="en-US" dirty="0" err="1" smtClean="0"/>
              <a:t>grad_fn</a:t>
            </a:r>
            <a:r>
              <a:rPr lang="en-US" dirty="0" smtClean="0"/>
              <a:t>=&lt;ConvolutionBackward0&gt;)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9463" y="3235183"/>
            <a:ext cx="3773011" cy="248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9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542" y="893113"/>
            <a:ext cx="9227047" cy="4844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550497" y="431448"/>
            <a:ext cx="54571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Pytorch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CNN for Cats &amp; Dogs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3172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Pre-Processing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321" t="13310" r="13635" b="2262"/>
          <a:stretch/>
        </p:blipFill>
        <p:spPr>
          <a:xfrm>
            <a:off x="1704110" y="1297817"/>
            <a:ext cx="2089266" cy="15751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920" y="3133814"/>
            <a:ext cx="8089538" cy="2246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614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3897</TotalTime>
  <Words>983</Words>
  <Application>Microsoft Office PowerPoint</Application>
  <PresentationFormat>Widescreen</PresentationFormat>
  <Paragraphs>100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맑은 고딕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Transfose Convolution</vt:lpstr>
      <vt:lpstr>PowerPoint Presentation</vt:lpstr>
      <vt:lpstr>Transfose Convolution</vt:lpstr>
      <vt:lpstr>PowerPoint Presentation</vt:lpstr>
      <vt:lpstr>PowerPoint Presentation</vt:lpstr>
      <vt:lpstr>Pre-Processing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pds</dc:creator>
  <cp:lastModifiedBy>Gde</cp:lastModifiedBy>
  <cp:revision>18</cp:revision>
  <dcterms:created xsi:type="dcterms:W3CDTF">2024-10-14T08:49:47Z</dcterms:created>
  <dcterms:modified xsi:type="dcterms:W3CDTF">2024-11-01T01:31:07Z</dcterms:modified>
</cp:coreProperties>
</file>

<file path=docProps/thumbnail.jpeg>
</file>